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  <p:sldMasterId id="2147483713" r:id="rId2"/>
  </p:sldMasterIdLst>
  <p:notesMasterIdLst>
    <p:notesMasterId r:id="rId17"/>
  </p:notesMasterIdLst>
  <p:handoutMasterIdLst>
    <p:handoutMasterId r:id="rId18"/>
  </p:handoutMasterIdLst>
  <p:sldIdLst>
    <p:sldId id="5986" r:id="rId3"/>
    <p:sldId id="6047" r:id="rId4"/>
    <p:sldId id="6032" r:id="rId5"/>
    <p:sldId id="6017" r:id="rId6"/>
    <p:sldId id="6049" r:id="rId7"/>
    <p:sldId id="6043" r:id="rId8"/>
    <p:sldId id="6038" r:id="rId9"/>
    <p:sldId id="6039" r:id="rId10"/>
    <p:sldId id="6040" r:id="rId11"/>
    <p:sldId id="6045" r:id="rId12"/>
    <p:sldId id="6048" r:id="rId13"/>
    <p:sldId id="6044" r:id="rId14"/>
    <p:sldId id="6042" r:id="rId15"/>
    <p:sldId id="6046" r:id="rId16"/>
  </p:sldIdLst>
  <p:sldSz cx="9144000" cy="6858000" type="screen4x3"/>
  <p:notesSz cx="6735763" cy="98694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陳怡君科長" initials="陳怡君科長" lastIdx="1" clrIdx="0">
    <p:extLst/>
  </p:cmAuthor>
  <p:cmAuthor id="2" name="eric" initials="e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78DE"/>
    <a:srgbClr val="00B050"/>
    <a:srgbClr val="FF9900"/>
    <a:srgbClr val="FFD85B"/>
    <a:srgbClr val="99DE32"/>
    <a:srgbClr val="68A52B"/>
    <a:srgbClr val="CACAF2"/>
    <a:srgbClr val="FF00FF"/>
    <a:srgbClr val="6699FF"/>
    <a:srgbClr val="7FD3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淺色樣式 2 - 輔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2833802-FEF1-4C79-8D5D-14CF1EAF98D9}" styleName="淺色樣式 2 - 輔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660B408-B3CF-4A94-85FC-2B1E0A45F4A2}" styleName="深色樣式 2 - 輔色 1/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B1032C-EA38-4F05-BA0D-38AFFFC7BED3}" styleName="淺色樣式 3 - 輔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CAF9ED-07DC-4A11-8D7F-57B35C25682E}" styleName="中等深淺樣式 1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3898" autoAdjust="0"/>
  </p:normalViewPr>
  <p:slideViewPr>
    <p:cSldViewPr snapToGrid="0">
      <p:cViewPr varScale="1">
        <p:scale>
          <a:sx n="113" d="100"/>
          <a:sy n="113" d="100"/>
        </p:scale>
        <p:origin x="133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2064" y="96"/>
      </p:cViewPr>
      <p:guideLst>
        <p:guide orient="horz" pos="3109"/>
        <p:guide pos="2122"/>
      </p:guideLst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897702837585608"/>
          <c:y val="3.142813725890814E-2"/>
          <c:w val="0.84713737009407686"/>
          <c:h val="0.6627753146453089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1星等(PDF)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/>
          </c:spPr>
          <c:invertIfNegative val="0"/>
          <c:dLbls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工作表1!$A$2:$A$4</c:f>
              <c:strCache>
                <c:ptCount val="3"/>
                <c:pt idx="0">
                  <c:v>美國</c:v>
                </c:pt>
                <c:pt idx="1">
                  <c:v>英國</c:v>
                </c:pt>
                <c:pt idx="2">
                  <c:v>日本</c:v>
                </c:pt>
              </c:strCache>
            </c:strRef>
          </c:cat>
          <c:val>
            <c:numRef>
              <c:f>工作表1!$B$2:$B$4</c:f>
              <c:numCache>
                <c:formatCode>0%</c:formatCode>
                <c:ptCount val="3"/>
                <c:pt idx="0">
                  <c:v>0.15497234743889296</c:v>
                </c:pt>
                <c:pt idx="1">
                  <c:v>4.5892097604656366E-2</c:v>
                </c:pt>
                <c:pt idx="2">
                  <c:v>0.52421377580551809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2星等(EXCEL)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工作表1!$A$2:$A$4</c:f>
              <c:strCache>
                <c:ptCount val="3"/>
                <c:pt idx="0">
                  <c:v>美國</c:v>
                </c:pt>
                <c:pt idx="1">
                  <c:v>英國</c:v>
                </c:pt>
                <c:pt idx="2">
                  <c:v>日本</c:v>
                </c:pt>
              </c:strCache>
            </c:strRef>
          </c:cat>
          <c:val>
            <c:numRef>
              <c:f>工作表1!$C$2:$C$4</c:f>
              <c:numCache>
                <c:formatCode>0%</c:formatCode>
                <c:ptCount val="3"/>
                <c:pt idx="0">
                  <c:v>2.0422773437807306E-2</c:v>
                </c:pt>
                <c:pt idx="1">
                  <c:v>0.10471233490038057</c:v>
                </c:pt>
                <c:pt idx="2">
                  <c:v>0.20239243681265676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3星等(JSON、CSV、XML、SHP、KML等)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工作表1!$A$2:$A$4</c:f>
              <c:strCache>
                <c:ptCount val="3"/>
                <c:pt idx="0">
                  <c:v>美國</c:v>
                </c:pt>
                <c:pt idx="1">
                  <c:v>英國</c:v>
                </c:pt>
                <c:pt idx="2">
                  <c:v>日本</c:v>
                </c:pt>
              </c:strCache>
            </c:strRef>
          </c:cat>
          <c:val>
            <c:numRef>
              <c:f>工作表1!$D$2:$D$4</c:f>
              <c:numCache>
                <c:formatCode>0%</c:formatCode>
                <c:ptCount val="3"/>
                <c:pt idx="0">
                  <c:v>0.21262184040971419</c:v>
                </c:pt>
                <c:pt idx="1">
                  <c:v>0.18412805014551153</c:v>
                </c:pt>
                <c:pt idx="2">
                  <c:v>5.6241558942697278E-2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69388880"/>
        <c:axId val="669387704"/>
        <c:axId val="0"/>
      </c:bar3DChart>
      <c:catAx>
        <c:axId val="669388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pPr>
            <a:endParaRPr lang="zh-TW"/>
          </a:p>
        </c:txPr>
        <c:crossAx val="669387704"/>
        <c:crosses val="autoZero"/>
        <c:auto val="1"/>
        <c:lblAlgn val="ctr"/>
        <c:lblOffset val="100"/>
        <c:noMultiLvlLbl val="0"/>
      </c:catAx>
      <c:valAx>
        <c:axId val="669387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669388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4747638300985875"/>
          <c:w val="1"/>
          <c:h val="0.2513641747628512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2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第1年開放數量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1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工作表1!$A$2:$A$5</c:f>
              <c:strCache>
                <c:ptCount val="2"/>
                <c:pt idx="0">
                  <c:v>美國</c:v>
                </c:pt>
                <c:pt idx="1">
                  <c:v>台灣</c:v>
                </c:pt>
              </c:strCache>
            </c:strRef>
          </c:cat>
          <c:val>
            <c:numRef>
              <c:f>工作表1!$B$2:$B$5</c:f>
              <c:numCache>
                <c:formatCode>#,##0_);[Red]\(#,##0\)</c:formatCode>
                <c:ptCount val="2"/>
                <c:pt idx="0">
                  <c:v>1284</c:v>
                </c:pt>
                <c:pt idx="1">
                  <c:v>1773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14:spPr>
              </c14:invertSolidFillFmt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69384568"/>
        <c:axId val="669385352"/>
        <c:axId val="0"/>
      </c:bar3DChart>
      <c:catAx>
        <c:axId val="669384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pPr>
            <a:endParaRPr lang="zh-TW"/>
          </a:p>
        </c:txPr>
        <c:crossAx val="669385352"/>
        <c:crosses val="autoZero"/>
        <c:auto val="1"/>
        <c:lblAlgn val="ctr"/>
        <c:lblOffset val="100"/>
        <c:noMultiLvlLbl val="0"/>
      </c:catAx>
      <c:valAx>
        <c:axId val="669385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669384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047080052493432E-2"/>
          <c:y val="0.17731097439039153"/>
          <c:w val="0.89245291994750653"/>
          <c:h val="0.72003991489993524"/>
        </c:manualLayout>
      </c:layout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開放數量</c:v>
                </c:pt>
              </c:strCache>
            </c:strRef>
          </c:tx>
          <c:spPr>
            <a:ln w="34925" cap="rnd">
              <a:solidFill>
                <a:srgbClr val="FF000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strRef>
              <c:extLst>
                <c:ext xmlns:c15="http://schemas.microsoft.com/office/drawing/2012/chart" uri="{02D57815-91ED-43cb-92C2-25804820EDAC}">
                  <c15:fullRef>
                    <c15:sqref>工作表1!$A$2:$A$6</c15:sqref>
                  </c15:fullRef>
                </c:ext>
              </c:extLst>
              <c:f>工作表1!$A$2:$A$5</c:f>
              <c:strCache>
                <c:ptCount val="4"/>
                <c:pt idx="0">
                  <c:v>102年12月</c:v>
                </c:pt>
                <c:pt idx="1">
                  <c:v>103年3月</c:v>
                </c:pt>
                <c:pt idx="2">
                  <c:v>103年6月</c:v>
                </c:pt>
                <c:pt idx="3">
                  <c:v>103年9月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工作表1!$B$2:$B$6</c15:sqref>
                  </c15:fullRef>
                </c:ext>
              </c:extLst>
              <c:f>工作表1!$B$2:$B$5</c:f>
              <c:numCache>
                <c:formatCode>General</c:formatCode>
                <c:ptCount val="4"/>
                <c:pt idx="0">
                  <c:v>1700</c:v>
                </c:pt>
                <c:pt idx="1">
                  <c:v>1782</c:v>
                </c:pt>
                <c:pt idx="2">
                  <c:v>1981</c:v>
                </c:pt>
                <c:pt idx="3">
                  <c:v>2500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69386136"/>
        <c:axId val="395922392"/>
      </c:lineChart>
      <c:catAx>
        <c:axId val="669386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395922392"/>
        <c:crosses val="autoZero"/>
        <c:auto val="1"/>
        <c:lblAlgn val="ctr"/>
        <c:lblOffset val="100"/>
        <c:noMultiLvlLbl val="0"/>
      </c:catAx>
      <c:valAx>
        <c:axId val="395922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669386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"/>
          <c:w val="0.17969996719160106"/>
          <c:h val="8.121257560121483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2" y="0"/>
            <a:ext cx="2919031" cy="492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3" tIns="45317" rIns="90633" bIns="45317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100" b="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65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5237" y="0"/>
            <a:ext cx="2919031" cy="492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3" tIns="45317" rIns="90633" bIns="45317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100" b="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65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2" y="9376556"/>
            <a:ext cx="2919031" cy="49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3" tIns="45317" rIns="90633" bIns="45317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100" b="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65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5237" y="9376556"/>
            <a:ext cx="2919031" cy="49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3" tIns="45317" rIns="90633" bIns="45317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100" b="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D87A0C0D-9D69-4BC7-80F1-BC0253362165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78541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2" y="0"/>
            <a:ext cx="2919031" cy="492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3" tIns="45317" rIns="90633" bIns="45317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100" b="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237" y="0"/>
            <a:ext cx="2919031" cy="492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3" tIns="45317" rIns="90633" bIns="45317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100" b="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9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41363"/>
            <a:ext cx="4935538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783" y="4687513"/>
            <a:ext cx="5386200" cy="4441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3" tIns="45317" rIns="90633" bIns="453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2" y="9376556"/>
            <a:ext cx="2919031" cy="49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3" tIns="45317" rIns="90633" bIns="45317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100" b="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237" y="9376556"/>
            <a:ext cx="2919031" cy="49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3" tIns="45317" rIns="90633" bIns="45317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100" b="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472313D2-6989-4CD4-B09C-B112BDD704CF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667642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2313D2-6989-4CD4-B09C-B112BDD704CF}" type="slidenum">
              <a:rPr lang="zh-TW" altLang="en-US" smtClean="0"/>
              <a:pPr>
                <a:defRPr/>
              </a:pPr>
              <a:t>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761899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2313D2-6989-4CD4-B09C-B112BDD704CF}" type="slidenum">
              <a:rPr lang="zh-TW" altLang="en-US" smtClean="0"/>
              <a:pPr>
                <a:defRPr/>
              </a:pPr>
              <a:t>10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953903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2313D2-6989-4CD4-B09C-B112BDD704CF}" type="slidenum">
              <a:rPr lang="zh-TW" altLang="en-US" smtClean="0"/>
              <a:pPr>
                <a:defRPr/>
              </a:pPr>
              <a:t>11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356227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2313D2-6989-4CD4-B09C-B112BDD704CF}" type="slidenum">
              <a:rPr lang="zh-TW" altLang="en-US" smtClean="0"/>
              <a:pPr>
                <a:defRPr/>
              </a:pPr>
              <a:t>12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104111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2313D2-6989-4CD4-B09C-B112BDD704CF}" type="slidenum">
              <a:rPr lang="zh-TW" altLang="en-US" smtClean="0"/>
              <a:pPr>
                <a:defRPr/>
              </a:pPr>
              <a:t>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095845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2313D2-6989-4CD4-B09C-B112BDD704CF}" type="slidenum">
              <a:rPr lang="zh-TW" altLang="en-US" smtClean="0"/>
              <a:pPr>
                <a:defRPr/>
              </a:pPr>
              <a:t>14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10739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2313D2-6989-4CD4-B09C-B112BDD704CF}" type="slidenum">
              <a:rPr lang="zh-TW" altLang="en-US" smtClean="0"/>
              <a:pPr>
                <a:defRPr/>
              </a:pPr>
              <a:t>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41613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2313D2-6989-4CD4-B09C-B112BDD704CF}" type="slidenum">
              <a:rPr lang="zh-TW" altLang="en-US" smtClean="0"/>
              <a:pPr>
                <a:defRPr/>
              </a:pPr>
              <a:t>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05290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2313D2-6989-4CD4-B09C-B112BDD704CF}" type="slidenum">
              <a:rPr lang="zh-TW" altLang="en-US" smtClean="0"/>
              <a:pPr>
                <a:defRPr/>
              </a:pPr>
              <a:t>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042849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2313D2-6989-4CD4-B09C-B112BDD704CF}" type="slidenum">
              <a:rPr lang="zh-TW" altLang="en-US" smtClean="0"/>
              <a:pPr>
                <a:defRPr/>
              </a:pPr>
              <a:t>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418789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2313D2-6989-4CD4-B09C-B112BDD704CF}" type="slidenum">
              <a:rPr lang="zh-TW" altLang="en-US" smtClean="0"/>
              <a:pPr>
                <a:defRPr/>
              </a:pPr>
              <a:t>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32186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2313D2-6989-4CD4-B09C-B112BDD704CF}" type="slidenum">
              <a:rPr lang="zh-TW" altLang="en-US" smtClean="0"/>
              <a:pPr>
                <a:defRPr/>
              </a:pPr>
              <a:t>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649323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2313D2-6989-4CD4-B09C-B112BDD704CF}" type="slidenum">
              <a:rPr lang="zh-TW" altLang="en-US" smtClean="0"/>
              <a:pPr>
                <a:defRPr/>
              </a:pPr>
              <a:t>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396175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2313D2-6989-4CD4-B09C-B112BDD704CF}" type="slidenum">
              <a:rPr lang="zh-TW" altLang="en-US" smtClean="0"/>
              <a:pPr>
                <a:defRPr/>
              </a:pPr>
              <a:t>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02538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8348A-5D51-41D6-980F-D981866E33F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00522-999F-4960-8D53-C7488BADF01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E94F1-286E-4DA4-B4A3-5909218D034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28775"/>
            <a:ext cx="7772400" cy="1470025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11413" y="4221163"/>
            <a:ext cx="4537075" cy="1417637"/>
          </a:xfrm>
        </p:spPr>
        <p:txBody>
          <a:bodyPr/>
          <a:lstStyle>
            <a:lvl1pPr algn="ctr">
              <a:buFont typeface="Wingdings" pitchFamily="2" charset="2"/>
              <a:buNone/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D00FD-9928-43F4-9946-E53335EEB52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562708" y="6351588"/>
            <a:ext cx="7526215" cy="74612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 marL="742950" indent="-28575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2pPr>
            <a:lvl3pPr marL="11430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3pPr>
            <a:lvl4pPr marL="16002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 marL="20574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9pPr>
          </a:lstStyle>
          <a:p>
            <a:pPr eaLnBrk="1" hangingPunct="1">
              <a:defRPr/>
            </a:pPr>
            <a:endParaRPr lang="zh-TW" altLang="en-US" sz="3692" smtClean="0">
              <a:solidFill>
                <a:schemeClr val="accent2"/>
              </a:solidFill>
            </a:endParaRPr>
          </a:p>
        </p:txBody>
      </p:sp>
      <p:sp>
        <p:nvSpPr>
          <p:cNvPr id="13" name="Rectangle 13"/>
          <p:cNvSpPr>
            <a:spLocks noChangeArrowheads="1"/>
          </p:cNvSpPr>
          <p:nvPr userDrawn="1"/>
        </p:nvSpPr>
        <p:spPr bwMode="auto">
          <a:xfrm>
            <a:off x="1100504" y="695326"/>
            <a:ext cx="6963508" cy="53975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 marL="742950" indent="-28575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2pPr>
            <a:lvl3pPr marL="11430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3pPr>
            <a:lvl4pPr marL="16002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 marL="20574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9pPr>
          </a:lstStyle>
          <a:p>
            <a:pPr eaLnBrk="1" hangingPunct="1">
              <a:defRPr/>
            </a:pPr>
            <a:endParaRPr lang="zh-TW" altLang="en-US" sz="3692" smtClean="0">
              <a:solidFill>
                <a:schemeClr val="accent2"/>
              </a:solidFill>
            </a:endParaRPr>
          </a:p>
        </p:txBody>
      </p:sp>
      <p:pic>
        <p:nvPicPr>
          <p:cNvPr id="14" name="圖片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304" y="6483350"/>
            <a:ext cx="4687765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E322C-A8A6-4FFA-88A5-DDD116B57BA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755650" y="1474788"/>
            <a:ext cx="3810000" cy="4906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18050" y="1474788"/>
            <a:ext cx="3811588" cy="4906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C5EF1-0136-4D07-BE3D-B5F025B695E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4B48F-5B9F-4684-85B8-050784E7E2E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79751" y="377104"/>
            <a:ext cx="7772400" cy="882650"/>
          </a:xfrm>
        </p:spPr>
        <p:txBody>
          <a:bodyPr/>
          <a:lstStyle>
            <a:lvl1pPr algn="ctr"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C9C36-9271-4E6E-ADDB-791F43C0852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A2A9A-4F5D-47FB-B8F9-74074C9D35D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CA2A2-5D75-45CB-9D18-88C9532C69C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00B17-076C-4F8E-A426-56FBEADA2A0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0C181-89AC-44D4-8335-D061C7E6C4E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D315B-DBB1-4DE3-A89A-4ED0F9A06E4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00850" y="404813"/>
            <a:ext cx="2014538" cy="597693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755650" y="404813"/>
            <a:ext cx="5892800" cy="597693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7C252-0FA6-49D2-861B-3854D9ED2C1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標題，文字及圖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42988" y="404813"/>
            <a:ext cx="7772400" cy="88265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755650" y="1474788"/>
            <a:ext cx="3810000" cy="490696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圖表版面配置區 3"/>
          <p:cNvSpPr>
            <a:spLocks noGrp="1"/>
          </p:cNvSpPr>
          <p:nvPr>
            <p:ph type="chart" sz="half" idx="2"/>
          </p:nvPr>
        </p:nvSpPr>
        <p:spPr>
          <a:xfrm>
            <a:off x="4718050" y="1474788"/>
            <a:ext cx="3811588" cy="4906962"/>
          </a:xfrm>
        </p:spPr>
        <p:txBody>
          <a:bodyPr/>
          <a:lstStyle/>
          <a:p>
            <a:pPr lvl="0"/>
            <a:r>
              <a:rPr lang="zh-TW" altLang="en-US" noProof="0" smtClean="0"/>
              <a:t>按一下圖示以新增圖表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18BA9-C6AF-41E9-8D93-FA14654E36B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42988" y="404813"/>
            <a:ext cx="7772400" cy="88265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755650" y="1474788"/>
            <a:ext cx="7773988" cy="4906962"/>
          </a:xfrm>
        </p:spPr>
        <p:txBody>
          <a:bodyPr/>
          <a:lstStyle/>
          <a:p>
            <a:pPr lvl="0"/>
            <a:r>
              <a:rPr lang="zh-TW" altLang="en-US" noProof="0" dirty="0" smtClean="0"/>
              <a:t>按一下圖示以新增表格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7CC5E-E608-4E93-A49D-CAA0BE437AA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65776" y="144341"/>
            <a:ext cx="7471641" cy="850900"/>
          </a:xfrm>
        </p:spPr>
        <p:txBody>
          <a:bodyPr/>
          <a:lstStyle>
            <a:lvl1pPr algn="ctr"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34290" y="1191294"/>
            <a:ext cx="7952509" cy="5158513"/>
          </a:xfrm>
        </p:spPr>
        <p:txBody>
          <a:bodyPr/>
          <a:lstStyle>
            <a:lvl1pPr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800" b="0">
                <a:solidFill>
                  <a:srgbClr val="006600"/>
                </a:solidFill>
              </a:defRPr>
            </a:lvl2pPr>
            <a:lvl3pPr>
              <a:defRPr>
                <a:solidFill>
                  <a:srgbClr val="008000"/>
                </a:solidFill>
              </a:defRPr>
            </a:lvl3pPr>
            <a:lvl4pPr>
              <a:defRPr>
                <a:solidFill>
                  <a:srgbClr val="008000"/>
                </a:solidFill>
              </a:defRPr>
            </a:lvl4pPr>
            <a:lvl5pPr>
              <a:defRPr>
                <a:solidFill>
                  <a:srgbClr val="008000"/>
                </a:solidFill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453188"/>
            <a:ext cx="21336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2627313" y="6453188"/>
            <a:ext cx="273685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3D38E-4DE2-41C9-8513-3B4B5D87FF9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AA6F1-4311-4B0B-8984-4B0F5498104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FDCAC-2369-4CA6-805A-72B6B3606B6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DB2C4-270E-4A7A-8791-D8A58F68098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A88FF-4422-4523-A789-9F74E73E348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EAA63-0045-4547-A096-C2AA9977A4A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965DC-7987-49F7-B5F4-40A380C4F44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211C8-2E07-46C7-AE5B-D1C3010F5D7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90000"/>
              </a:lnSpc>
              <a:spcBef>
                <a:spcPct val="20000"/>
              </a:spcBef>
              <a:buClr>
                <a:srgbClr val="466BC8"/>
              </a:buClr>
              <a:buSzPct val="160000"/>
              <a:buFont typeface="Wingdings" pitchFamily="2" charset="2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標楷體" pitchFamily="65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lnSpc>
                <a:spcPct val="90000"/>
              </a:lnSpc>
              <a:spcBef>
                <a:spcPct val="20000"/>
              </a:spcBef>
              <a:buClr>
                <a:srgbClr val="466BC8"/>
              </a:buClr>
              <a:buSzPct val="160000"/>
              <a:buFont typeface="Wingdings" pitchFamily="2" charset="2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標楷體" pitchFamily="65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lnSpc>
                <a:spcPct val="90000"/>
              </a:lnSpc>
              <a:spcBef>
                <a:spcPct val="20000"/>
              </a:spcBef>
              <a:buClr>
                <a:srgbClr val="466BC8"/>
              </a:buClr>
              <a:buSzPct val="160000"/>
              <a:buFont typeface="Wingdings" pitchFamily="2" charset="2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標楷體" pitchFamily="65" charset="-120"/>
              </a:defRPr>
            </a:lvl1pPr>
          </a:lstStyle>
          <a:p>
            <a:pPr>
              <a:defRPr/>
            </a:pPr>
            <a:fld id="{0C651F6A-0275-4660-B48C-F4C78249CB6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7" name="Rectangle 11"/>
          <p:cNvSpPr>
            <a:spLocks noChangeArrowheads="1"/>
          </p:cNvSpPr>
          <p:nvPr userDrawn="1"/>
        </p:nvSpPr>
        <p:spPr bwMode="auto">
          <a:xfrm>
            <a:off x="562708" y="6351588"/>
            <a:ext cx="7526215" cy="74612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 marL="742950" indent="-28575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2pPr>
            <a:lvl3pPr marL="11430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3pPr>
            <a:lvl4pPr marL="16002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 marL="20574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9pPr>
          </a:lstStyle>
          <a:p>
            <a:pPr eaLnBrk="1" hangingPunct="1">
              <a:defRPr/>
            </a:pPr>
            <a:endParaRPr lang="zh-TW" altLang="en-US" sz="3692" smtClean="0">
              <a:solidFill>
                <a:schemeClr val="accent2"/>
              </a:solidFill>
            </a:endParaRPr>
          </a:p>
        </p:txBody>
      </p:sp>
      <p:sp>
        <p:nvSpPr>
          <p:cNvPr id="8" name="Rectangle 13"/>
          <p:cNvSpPr>
            <a:spLocks noChangeArrowheads="1"/>
          </p:cNvSpPr>
          <p:nvPr userDrawn="1"/>
        </p:nvSpPr>
        <p:spPr bwMode="auto">
          <a:xfrm>
            <a:off x="1100504" y="695326"/>
            <a:ext cx="6963508" cy="53975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 marL="742950" indent="-28575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2pPr>
            <a:lvl3pPr marL="11430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3pPr>
            <a:lvl4pPr marL="16002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 marL="20574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9pPr>
          </a:lstStyle>
          <a:p>
            <a:pPr eaLnBrk="1" hangingPunct="1">
              <a:defRPr/>
            </a:pPr>
            <a:endParaRPr lang="zh-TW" altLang="en-US" sz="3692" smtClean="0">
              <a:solidFill>
                <a:schemeClr val="accent2"/>
              </a:solidFill>
            </a:endParaRPr>
          </a:p>
        </p:txBody>
      </p:sp>
      <p:pic>
        <p:nvPicPr>
          <p:cNvPr id="9" name="圖片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304" y="6483350"/>
            <a:ext cx="4687765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90" r:id="rId1"/>
    <p:sldLayoutId id="2147484291" r:id="rId2"/>
    <p:sldLayoutId id="2147484292" r:id="rId3"/>
    <p:sldLayoutId id="2147484293" r:id="rId4"/>
    <p:sldLayoutId id="2147484294" r:id="rId5"/>
    <p:sldLayoutId id="2147484295" r:id="rId6"/>
    <p:sldLayoutId id="2147484296" r:id="rId7"/>
    <p:sldLayoutId id="2147484297" r:id="rId8"/>
    <p:sldLayoutId id="2147484298" r:id="rId9"/>
    <p:sldLayoutId id="2147484299" r:id="rId10"/>
    <p:sldLayoutId id="214748430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28688" y="84138"/>
            <a:ext cx="7772400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按一下以編輯標題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2" y="1166648"/>
            <a:ext cx="7773988" cy="5013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524625"/>
            <a:ext cx="765175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0000"/>
              </a:lnSpc>
              <a:spcBef>
                <a:spcPct val="20000"/>
              </a:spcBef>
              <a:buClr>
                <a:srgbClr val="466BC8"/>
              </a:buClr>
              <a:buSzPct val="160000"/>
              <a:buFont typeface="Wingdings" pitchFamily="2" charset="2"/>
              <a:buNone/>
              <a:defRPr sz="1400" b="0">
                <a:latin typeface="+mn-lt"/>
                <a:ea typeface="新細明體" pitchFamily="18" charset="-120"/>
              </a:defRPr>
            </a:lvl1pPr>
          </a:lstStyle>
          <a:p>
            <a:pPr>
              <a:defRPr/>
            </a:pPr>
            <a:fld id="{DFE7D258-B8A8-4B03-AD2B-3E9159B97B9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562708" y="6351588"/>
            <a:ext cx="7526215" cy="74612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00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 marL="742950" indent="-28575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2pPr>
            <a:lvl3pPr marL="11430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3pPr>
            <a:lvl4pPr marL="16002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 marL="20574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9pPr>
          </a:lstStyle>
          <a:p>
            <a:pPr eaLnBrk="1" hangingPunct="1">
              <a:defRPr/>
            </a:pPr>
            <a:endParaRPr lang="zh-TW" altLang="en-US" sz="3692" smtClean="0">
              <a:solidFill>
                <a:schemeClr val="accent2"/>
              </a:solidFill>
            </a:endParaRPr>
          </a:p>
        </p:txBody>
      </p:sp>
      <p:sp>
        <p:nvSpPr>
          <p:cNvPr id="10" name="Rectangle 13"/>
          <p:cNvSpPr>
            <a:spLocks noChangeArrowheads="1"/>
          </p:cNvSpPr>
          <p:nvPr userDrawn="1"/>
        </p:nvSpPr>
        <p:spPr bwMode="auto">
          <a:xfrm>
            <a:off x="1100504" y="1030066"/>
            <a:ext cx="6963508" cy="53975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 marL="742950" indent="-28575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2pPr>
            <a:lvl3pPr marL="11430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3pPr>
            <a:lvl4pPr marL="16002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 marL="2057400" indent="-228600" algn="ctr"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9pPr>
          </a:lstStyle>
          <a:p>
            <a:pPr eaLnBrk="1" hangingPunct="1">
              <a:defRPr/>
            </a:pPr>
            <a:endParaRPr lang="zh-TW" altLang="en-US" sz="3692" smtClean="0">
              <a:solidFill>
                <a:schemeClr val="accent2"/>
              </a:solidFill>
            </a:endParaRPr>
          </a:p>
        </p:txBody>
      </p:sp>
      <p:pic>
        <p:nvPicPr>
          <p:cNvPr id="11" name="圖片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304" y="6483350"/>
            <a:ext cx="4687765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01" r:id="rId1"/>
    <p:sldLayoutId id="2147484302" r:id="rId2"/>
    <p:sldLayoutId id="2147484303" r:id="rId3"/>
    <p:sldLayoutId id="2147484304" r:id="rId4"/>
    <p:sldLayoutId id="2147484305" r:id="rId5"/>
    <p:sldLayoutId id="2147484306" r:id="rId6"/>
    <p:sldLayoutId id="2147484307" r:id="rId7"/>
    <p:sldLayoutId id="2147484308" r:id="rId8"/>
    <p:sldLayoutId id="2147484309" r:id="rId9"/>
    <p:sldLayoutId id="2147484310" r:id="rId10"/>
    <p:sldLayoutId id="2147484311" r:id="rId11"/>
    <p:sldLayoutId id="2147484312" r:id="rId12"/>
    <p:sldLayoutId id="2147484313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66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6600"/>
          </a:solidFill>
          <a:latin typeface="Times New Roman" pitchFamily="18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6600"/>
          </a:solidFill>
          <a:latin typeface="Times New Roman" pitchFamily="18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6600"/>
          </a:solidFill>
          <a:latin typeface="Times New Roman" pitchFamily="18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6600"/>
          </a:solidFill>
          <a:latin typeface="Times New Roman" pitchFamily="18" charset="0"/>
          <a:ea typeface="標楷體" pitchFamily="65" charset="-12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000" b="1">
          <a:solidFill>
            <a:srgbClr val="006600"/>
          </a:solidFill>
          <a:latin typeface="Times New Roman" pitchFamily="18" charset="0"/>
          <a:ea typeface="標楷體" pitchFamily="65" charset="-12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000" b="1">
          <a:solidFill>
            <a:srgbClr val="006600"/>
          </a:solidFill>
          <a:latin typeface="Times New Roman" pitchFamily="18" charset="0"/>
          <a:ea typeface="標楷體" pitchFamily="65" charset="-12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000" b="1">
          <a:solidFill>
            <a:srgbClr val="006600"/>
          </a:solidFill>
          <a:latin typeface="Times New Roman" pitchFamily="18" charset="0"/>
          <a:ea typeface="標楷體" pitchFamily="65" charset="-12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000" b="1">
          <a:solidFill>
            <a:srgbClr val="006600"/>
          </a:solidFill>
          <a:latin typeface="Times New Roman" pitchFamily="18" charset="0"/>
          <a:ea typeface="標楷體" pitchFamily="65" charset="-120"/>
        </a:defRPr>
      </a:lvl9pPr>
    </p:titleStyle>
    <p:bodyStyle>
      <a:lvl1pPr marL="342900" indent="-342900" algn="l" defTabSz="8763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q"/>
        <a:defRPr kumimoji="1" sz="3200" b="1">
          <a:solidFill>
            <a:schemeClr val="accent2"/>
          </a:solidFill>
          <a:latin typeface="+mn-lt"/>
          <a:ea typeface="+mn-ea"/>
          <a:cs typeface="+mn-cs"/>
        </a:defRPr>
      </a:lvl1pPr>
      <a:lvl2pPr marL="628650" indent="-349250" algn="l" defTabSz="8763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800" b="1">
          <a:solidFill>
            <a:srgbClr val="009900"/>
          </a:solidFill>
          <a:latin typeface="+mn-lt"/>
          <a:ea typeface="+mn-ea"/>
        </a:defRPr>
      </a:lvl2pPr>
      <a:lvl3pPr marL="1066800" indent="-258763" algn="l" defTabSz="8763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kumimoji="1" sz="2400">
          <a:solidFill>
            <a:srgbClr val="009900"/>
          </a:solidFill>
          <a:latin typeface="+mn-lt"/>
          <a:ea typeface="+mn-ea"/>
        </a:defRPr>
      </a:lvl3pPr>
      <a:lvl4pPr marL="1416050" indent="-169863" algn="l" defTabSz="8763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@"/>
        <a:defRPr kumimoji="1" sz="2000">
          <a:solidFill>
            <a:srgbClr val="009900"/>
          </a:solidFill>
          <a:latin typeface="+mn-lt"/>
          <a:ea typeface="+mn-ea"/>
        </a:defRPr>
      </a:lvl4pPr>
      <a:lvl5pPr marL="1776413" indent="-180975" algn="l" defTabSz="876300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kumimoji="1" sz="2000">
          <a:solidFill>
            <a:srgbClr val="009900"/>
          </a:solidFill>
          <a:latin typeface="+mn-lt"/>
          <a:ea typeface="+mn-ea"/>
        </a:defRPr>
      </a:lvl5pPr>
      <a:lvl6pPr marL="2233613" indent="-180975" algn="l" defTabSz="876300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kumimoji="1" sz="2000">
          <a:solidFill>
            <a:srgbClr val="009900"/>
          </a:solidFill>
          <a:latin typeface="+mn-lt"/>
          <a:ea typeface="+mn-ea"/>
        </a:defRPr>
      </a:lvl6pPr>
      <a:lvl7pPr marL="2690813" indent="-180975" algn="l" defTabSz="876300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kumimoji="1" sz="2000">
          <a:solidFill>
            <a:srgbClr val="009900"/>
          </a:solidFill>
          <a:latin typeface="+mn-lt"/>
          <a:ea typeface="+mn-ea"/>
        </a:defRPr>
      </a:lvl7pPr>
      <a:lvl8pPr marL="3148013" indent="-180975" algn="l" defTabSz="876300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kumimoji="1" sz="2000">
          <a:solidFill>
            <a:srgbClr val="009900"/>
          </a:solidFill>
          <a:latin typeface="+mn-lt"/>
          <a:ea typeface="+mn-ea"/>
        </a:defRPr>
      </a:lvl8pPr>
      <a:lvl9pPr marL="3605213" indent="-180975" algn="l" defTabSz="876300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kumimoji="1" sz="2000">
          <a:solidFill>
            <a:srgbClr val="009900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79930" y="2284652"/>
            <a:ext cx="7772400" cy="990600"/>
          </a:xfrm>
        </p:spPr>
        <p:txBody>
          <a:bodyPr/>
          <a:lstStyle/>
          <a:p>
            <a:r>
              <a:rPr lang="zh-TW" altLang="en-US" sz="4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政府資料開放供需媒合</a:t>
            </a:r>
            <a:endParaRPr lang="zh-TW" altLang="zh-TW" sz="40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85888" y="4567919"/>
            <a:ext cx="6400800" cy="1346200"/>
          </a:xfrm>
        </p:spPr>
        <p:txBody>
          <a:bodyPr/>
          <a:lstStyle/>
          <a:p>
            <a:pPr eaLnBrk="1" hangingPunct="1"/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國家發展委員會</a:t>
            </a:r>
            <a:endParaRPr lang="en-US" altLang="zh-TW" sz="24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/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資訊管理處</a:t>
            </a:r>
            <a:endParaRPr lang="en-US" altLang="zh-TW" sz="24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/>
            <a:r>
              <a:rPr lang="en-US" altLang="zh-TW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103</a:t>
            </a:r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15</a:t>
            </a:r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TW" sz="24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FD00FD-9928-43F4-9946-E53335EEB523}" type="slidenum"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pPr>
                <a:defRPr/>
              </a:pPr>
              <a:t>1</a:t>
            </a:fld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3366329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59224" y="1169377"/>
            <a:ext cx="7213176" cy="5125915"/>
          </a:xfr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推動資料開放法規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鬆綁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僅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個部會提出需求建議。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配合行政院頒定「強化政府治理效能實施要點」，建議部會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訂定資料開放行動策略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研擬資料開放相關資料規範。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研訂收費及使用授權相關規範。</a:t>
            </a:r>
          </a:p>
        </p:txBody>
      </p:sp>
      <p:sp>
        <p:nvSpPr>
          <p:cNvPr id="5" name="標題 1"/>
          <p:cNvSpPr>
            <a:spLocks noGrp="1"/>
          </p:cNvSpPr>
          <p:nvPr>
            <p:ph type="title" idx="4294967295"/>
          </p:nvPr>
        </p:nvSpPr>
        <p:spPr>
          <a:xfrm>
            <a:off x="596900" y="115888"/>
            <a:ext cx="8229600" cy="77946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資料開放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推動相關作為</a:t>
            </a:r>
            <a:endParaRPr lang="zh-TW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53D38E-4DE2-41C9-8513-3B4B5D87FF97}" type="slidenum"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pPr>
                <a:defRPr/>
              </a:pPr>
              <a:t>10</a:t>
            </a:fld>
            <a:endParaRPr lang="en-US" altLang="zh-TW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4139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169377"/>
            <a:ext cx="7704856" cy="5125915"/>
          </a:xfr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成立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推動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資料開放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相關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計畫與組織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由下而上，以業務面盤點提報資料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由上而下，定期審查資料品質情形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由內而外，將資料開放需求納入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RFP</a:t>
            </a:r>
          </a:p>
          <a:p>
            <a:pPr lvl="1"/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標題 1"/>
          <p:cNvSpPr>
            <a:spLocks noGrp="1"/>
          </p:cNvSpPr>
          <p:nvPr>
            <p:ph type="title" idx="4294967295"/>
          </p:nvPr>
        </p:nvSpPr>
        <p:spPr>
          <a:xfrm>
            <a:off x="596900" y="115888"/>
            <a:ext cx="8229600" cy="77946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部會內部推動資料開放機制</a:t>
            </a: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53D38E-4DE2-41C9-8513-3B4B5D87FF97}" type="slidenum"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pPr>
                <a:defRPr/>
              </a:pPr>
              <a:t>11</a:t>
            </a:fld>
            <a:endParaRPr lang="en-US" altLang="zh-TW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0" y="3641443"/>
            <a:ext cx="4271712" cy="2686801"/>
          </a:xfrm>
          <a:prstGeom prst="rect">
            <a:avLst/>
          </a:prstGeom>
        </p:spPr>
      </p:pic>
      <p:sp>
        <p:nvSpPr>
          <p:cNvPr id="9" name="弧形箭號 (下彎) 8"/>
          <p:cNvSpPr/>
          <p:nvPr/>
        </p:nvSpPr>
        <p:spPr>
          <a:xfrm>
            <a:off x="1141521" y="3965965"/>
            <a:ext cx="2092569" cy="782516"/>
          </a:xfrm>
          <a:prstGeom prst="curvedDown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4" name="弧形箭號 (上彎) 3"/>
          <p:cNvSpPr/>
          <p:nvPr/>
        </p:nvSpPr>
        <p:spPr>
          <a:xfrm flipH="1">
            <a:off x="1141522" y="5073002"/>
            <a:ext cx="1975919" cy="784101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1556863" y="3699557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審查業務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endParaRPr lang="zh-TW" altLang="en-US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1556863" y="5938785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盤點業務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endParaRPr lang="zh-TW" altLang="en-US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3" name="直線單箭頭接點 12"/>
          <p:cNvCxnSpPr/>
          <p:nvPr/>
        </p:nvCxnSpPr>
        <p:spPr>
          <a:xfrm flipV="1">
            <a:off x="3734654" y="4007334"/>
            <a:ext cx="1257476" cy="388522"/>
          </a:xfrm>
          <a:prstGeom prst="straightConnector1">
            <a:avLst/>
          </a:prstGeom>
          <a:ln w="85725" cmpd="sng">
            <a:headEnd w="lg" len="med"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V="1">
            <a:off x="3858221" y="5073002"/>
            <a:ext cx="1249239" cy="1"/>
          </a:xfrm>
          <a:prstGeom prst="straightConnector1">
            <a:avLst/>
          </a:prstGeom>
          <a:ln w="85725" cmpd="sng">
            <a:headEnd w="lg" len="med"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直線單箭頭接點 16"/>
          <p:cNvCxnSpPr/>
          <p:nvPr/>
        </p:nvCxnSpPr>
        <p:spPr>
          <a:xfrm>
            <a:off x="3734654" y="5635573"/>
            <a:ext cx="1206221" cy="457100"/>
          </a:xfrm>
          <a:prstGeom prst="straightConnector1">
            <a:avLst/>
          </a:prstGeom>
          <a:ln w="85725" cmpd="sng">
            <a:headEnd w="lg" len="med"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7" name="文字方塊 26"/>
          <p:cNvSpPr txBox="1"/>
          <p:nvPr/>
        </p:nvSpPr>
        <p:spPr>
          <a:xfrm>
            <a:off x="4030205" y="410823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RFP</a:t>
            </a:r>
            <a:endParaRPr lang="zh-TW" altLang="en-US" dirty="0"/>
          </a:p>
        </p:txBody>
      </p:sp>
      <p:sp>
        <p:nvSpPr>
          <p:cNvPr id="28" name="文字方塊 27"/>
          <p:cNvSpPr txBox="1"/>
          <p:nvPr/>
        </p:nvSpPr>
        <p:spPr>
          <a:xfrm>
            <a:off x="4024550" y="486182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RFP</a:t>
            </a:r>
            <a:endParaRPr lang="zh-TW" altLang="en-US" dirty="0"/>
          </a:p>
        </p:txBody>
      </p:sp>
      <p:sp>
        <p:nvSpPr>
          <p:cNvPr id="29" name="文字方塊 28"/>
          <p:cNvSpPr txBox="1"/>
          <p:nvPr/>
        </p:nvSpPr>
        <p:spPr>
          <a:xfrm>
            <a:off x="4035931" y="5620598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RFP</a:t>
            </a:r>
            <a:endParaRPr lang="zh-TW" altLang="en-US" dirty="0"/>
          </a:p>
        </p:txBody>
      </p:sp>
      <p:pic>
        <p:nvPicPr>
          <p:cNvPr id="31" name="圖片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111" y="3698150"/>
            <a:ext cx="3434389" cy="2034758"/>
          </a:xfrm>
          <a:prstGeom prst="rect">
            <a:avLst/>
          </a:prstGeom>
        </p:spPr>
      </p:pic>
      <p:sp>
        <p:nvSpPr>
          <p:cNvPr id="32" name="文字方塊 31"/>
          <p:cNvSpPr txBox="1"/>
          <p:nvPr/>
        </p:nvSpPr>
        <p:spPr>
          <a:xfrm>
            <a:off x="5772272" y="5613990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solidFill>
                  <a:srgbClr val="FF9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助益</a:t>
            </a:r>
            <a:r>
              <a:rPr lang="zh-TW" altLang="en-US" sz="2000" dirty="0" smtClean="0">
                <a:solidFill>
                  <a:srgbClr val="FF9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資訊產業</a:t>
            </a:r>
            <a:r>
              <a:rPr lang="zh-TW" altLang="en-US" sz="2000" dirty="0">
                <a:solidFill>
                  <a:srgbClr val="FF9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轉型</a:t>
            </a:r>
          </a:p>
        </p:txBody>
      </p:sp>
    </p:spTree>
    <p:extLst>
      <p:ext uri="{BB962C8B-B14F-4D97-AF65-F5344CB8AC3E}">
        <p14:creationId xmlns:p14="http://schemas.microsoft.com/office/powerpoint/2010/main" val="149956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1"/>
          <p:cNvSpPr>
            <a:spLocks noGrp="1"/>
          </p:cNvSpPr>
          <p:nvPr>
            <p:ph type="title" idx="4294967295"/>
          </p:nvPr>
        </p:nvSpPr>
        <p:spPr>
          <a:xfrm>
            <a:off x="596900" y="115888"/>
            <a:ext cx="8229600" cy="77946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積極申請加入</a:t>
            </a:r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OGP</a:t>
            </a:r>
            <a:endParaRPr lang="zh-TW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53D38E-4DE2-41C9-8513-3B4B5D87FF97}" type="slidenum"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pPr>
                <a:defRPr/>
              </a:pPr>
              <a:t>12</a:t>
            </a:fld>
            <a:endParaRPr lang="en-US" altLang="zh-TW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7" name="直線單箭頭接點 6"/>
          <p:cNvCxnSpPr/>
          <p:nvPr/>
        </p:nvCxnSpPr>
        <p:spPr>
          <a:xfrm flipV="1">
            <a:off x="1208539" y="4428565"/>
            <a:ext cx="6903308" cy="32951"/>
          </a:xfrm>
          <a:prstGeom prst="straightConnector1">
            <a:avLst/>
          </a:prstGeom>
          <a:ln w="69850" cmpd="sng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/>
          <p:cNvCxnSpPr/>
          <p:nvPr/>
        </p:nvCxnSpPr>
        <p:spPr>
          <a:xfrm flipV="1">
            <a:off x="1315631" y="4455561"/>
            <a:ext cx="8237" cy="56841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字方塊 9"/>
          <p:cNvSpPr txBox="1"/>
          <p:nvPr/>
        </p:nvSpPr>
        <p:spPr>
          <a:xfrm>
            <a:off x="375379" y="4482937"/>
            <a:ext cx="1478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102</a:t>
            </a:r>
            <a:r>
              <a:rPr lang="zh-TW" altLang="en-US" dirty="0" smtClean="0"/>
              <a:t>年</a:t>
            </a:r>
            <a:r>
              <a:rPr lang="en-US" altLang="zh-TW" dirty="0" smtClean="0"/>
              <a:t>-103</a:t>
            </a:r>
            <a:r>
              <a:rPr lang="zh-TW" altLang="en-US" dirty="0" smtClean="0"/>
              <a:t>年</a:t>
            </a:r>
            <a:r>
              <a:rPr lang="en-US" altLang="zh-TW" dirty="0" smtClean="0"/>
              <a:t>2</a:t>
            </a:r>
            <a:r>
              <a:rPr lang="zh-TW" altLang="en-US" dirty="0" smtClean="0"/>
              <a:t>月</a:t>
            </a:r>
            <a:endParaRPr lang="zh-TW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30163" y="4952319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提交自我評估表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3" name="直線接點 12"/>
          <p:cNvCxnSpPr/>
          <p:nvPr/>
        </p:nvCxnSpPr>
        <p:spPr>
          <a:xfrm>
            <a:off x="2558473" y="3659468"/>
            <a:ext cx="1" cy="755599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字方塊 13"/>
          <p:cNvSpPr txBox="1"/>
          <p:nvPr/>
        </p:nvSpPr>
        <p:spPr>
          <a:xfrm>
            <a:off x="2254697" y="4455561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4</a:t>
            </a:r>
            <a:r>
              <a:rPr lang="zh-TW" altLang="en-US" dirty="0" smtClean="0"/>
              <a:t>月</a:t>
            </a:r>
            <a:endParaRPr lang="zh-TW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410192" y="5521957"/>
            <a:ext cx="25207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提供參與國際組織及開放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政府作為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8" name="直線接點 17"/>
          <p:cNvCxnSpPr/>
          <p:nvPr/>
        </p:nvCxnSpPr>
        <p:spPr>
          <a:xfrm flipH="1">
            <a:off x="2905485" y="4481415"/>
            <a:ext cx="1" cy="1085112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1698899" y="3297808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線上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溝通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會議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3109036" y="4475014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5</a:t>
            </a:r>
            <a:r>
              <a:rPr lang="zh-TW" altLang="en-US" dirty="0" smtClean="0"/>
              <a:t>月</a:t>
            </a:r>
            <a:endParaRPr lang="zh-TW" altLang="en-US" dirty="0"/>
          </a:p>
        </p:txBody>
      </p:sp>
      <p:cxnSp>
        <p:nvCxnSpPr>
          <p:cNvPr id="22" name="直線接點 21"/>
          <p:cNvCxnSpPr/>
          <p:nvPr/>
        </p:nvCxnSpPr>
        <p:spPr>
          <a:xfrm>
            <a:off x="3340830" y="3170721"/>
            <a:ext cx="0" cy="1259765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2676025" y="2542504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OGP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委員會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討論我國入會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0" name="文字方塊 29"/>
          <p:cNvSpPr txBox="1"/>
          <p:nvPr/>
        </p:nvSpPr>
        <p:spPr>
          <a:xfrm>
            <a:off x="5676257" y="4481415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8</a:t>
            </a:r>
            <a:r>
              <a:rPr lang="zh-TW" altLang="en-US" dirty="0" smtClean="0"/>
              <a:t>月</a:t>
            </a:r>
            <a:endParaRPr lang="zh-TW" altLang="en-US" dirty="0"/>
          </a:p>
        </p:txBody>
      </p:sp>
      <p:sp>
        <p:nvSpPr>
          <p:cNvPr id="32" name="右大括弧 31"/>
          <p:cNvSpPr/>
          <p:nvPr/>
        </p:nvSpPr>
        <p:spPr>
          <a:xfrm rot="16200000">
            <a:off x="4570204" y="2982790"/>
            <a:ext cx="214358" cy="2535831"/>
          </a:xfrm>
          <a:prstGeom prst="rightBrace">
            <a:avLst/>
          </a:prstGeom>
          <a:ln>
            <a:solidFill>
              <a:srgbClr val="7878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3" name="矩形 32"/>
          <p:cNvSpPr/>
          <p:nvPr/>
        </p:nvSpPr>
        <p:spPr>
          <a:xfrm>
            <a:off x="3390374" y="3757455"/>
            <a:ext cx="27494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美國協商我國入會方式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4" name="文字方塊 33"/>
          <p:cNvSpPr txBox="1"/>
          <p:nvPr/>
        </p:nvSpPr>
        <p:spPr>
          <a:xfrm>
            <a:off x="6450614" y="4481415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9</a:t>
            </a:r>
            <a:r>
              <a:rPr lang="zh-TW" altLang="en-US" dirty="0" smtClean="0"/>
              <a:t>月</a:t>
            </a:r>
            <a:endParaRPr lang="zh-TW" altLang="en-US" dirty="0"/>
          </a:p>
        </p:txBody>
      </p:sp>
      <p:cxnSp>
        <p:nvCxnSpPr>
          <p:cNvPr id="35" name="直線接點 34"/>
          <p:cNvCxnSpPr/>
          <p:nvPr/>
        </p:nvCxnSpPr>
        <p:spPr>
          <a:xfrm>
            <a:off x="6594776" y="3170721"/>
            <a:ext cx="0" cy="1259765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5564153" y="2502591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OGP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委員會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再次討論我國入會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1344123" y="1245249"/>
            <a:ext cx="6903406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8763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kumimoji="1" lang="zh-TW" altLang="en-US" sz="1800" dirty="0">
                <a:solidFill>
                  <a:schemeClr val="accent6">
                    <a:lumMod val="75000"/>
                  </a:schemeClr>
                </a:solidFill>
                <a:effectLst>
                  <a:outerShdw blurRad="40005" dist="22860" dir="5400000" algn="ctr" rotWithShape="0">
                    <a:srgbClr val="000000">
                      <a:alpha val="35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我國非聯合國會員</a:t>
            </a:r>
            <a:r>
              <a:rPr kumimoji="1" lang="zh-TW" altLang="en-US" sz="1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40005" dist="22860" dir="5400000" algn="ctr" rotWithShape="0">
                    <a:srgbClr val="000000">
                      <a:alpha val="35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，申請困難</a:t>
            </a:r>
            <a:endParaRPr kumimoji="1" lang="en-US" altLang="zh-TW" sz="1800" dirty="0">
              <a:solidFill>
                <a:schemeClr val="accent6">
                  <a:lumMod val="75000"/>
                </a:schemeClr>
              </a:solidFill>
              <a:effectLst>
                <a:outerShdw blurRad="40005" dist="22860" dir="5400000" algn="ctr" rotWithShape="0">
                  <a:srgbClr val="000000">
                    <a:alpha val="35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 defTabSz="8763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kumimoji="1" lang="zh-TW" altLang="en-US" sz="1800" dirty="0">
                <a:solidFill>
                  <a:schemeClr val="accent6">
                    <a:lumMod val="75000"/>
                  </a:schemeClr>
                </a:solidFill>
                <a:effectLst>
                  <a:outerShdw blurRad="40005" dist="22860" dir="5400000" algn="ctr" rotWithShape="0">
                    <a:srgbClr val="000000">
                      <a:alpha val="35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提供參與國際組織及開放政府作為</a:t>
            </a:r>
            <a:r>
              <a:rPr kumimoji="1" lang="zh-TW" altLang="en-US" sz="1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40005" dist="22860" dir="5400000" algn="ctr" rotWithShape="0">
                    <a:srgbClr val="000000">
                      <a:alpha val="35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，積極持續促請</a:t>
            </a:r>
            <a:r>
              <a:rPr kumimoji="1" lang="en-US" altLang="zh-TW" sz="1800" dirty="0">
                <a:solidFill>
                  <a:schemeClr val="accent6">
                    <a:lumMod val="75000"/>
                  </a:schemeClr>
                </a:solidFill>
                <a:effectLst>
                  <a:outerShdw blurRad="40005" dist="22860" dir="5400000" algn="ctr" rotWithShape="0">
                    <a:srgbClr val="000000">
                      <a:alpha val="35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OGP</a:t>
            </a:r>
            <a:r>
              <a:rPr kumimoji="1" lang="zh-TW" altLang="en-US" sz="1800" dirty="0">
                <a:solidFill>
                  <a:schemeClr val="accent6">
                    <a:lumMod val="75000"/>
                  </a:schemeClr>
                </a:solidFill>
                <a:effectLst>
                  <a:outerShdw blurRad="40005" dist="22860" dir="5400000" algn="ctr" rotWithShape="0">
                    <a:srgbClr val="000000">
                      <a:alpha val="35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委員會討論我國入會事宜</a:t>
            </a:r>
            <a:endParaRPr kumimoji="1" lang="en-US" altLang="zh-TW" sz="1800" dirty="0">
              <a:solidFill>
                <a:schemeClr val="accent6">
                  <a:lumMod val="75000"/>
                </a:schemeClr>
              </a:solidFill>
              <a:effectLst>
                <a:outerShdw blurRad="40005" dist="22860" dir="5400000" algn="ctr" rotWithShape="0">
                  <a:srgbClr val="000000">
                    <a:alpha val="35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 defTabSz="8763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</a:pPr>
            <a:endParaRPr kumimoji="1" lang="zh-TW" altLang="en-US" sz="3300" dirty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53377" y="426117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時間軸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519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91347" y="1147030"/>
            <a:ext cx="7440706" cy="5125915"/>
          </a:xfr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請經濟部工業局加速提供應用主題需求。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協助宣傳應用主題座談會研商相關成果（如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ODA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聯盟網站、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TCA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輔導專案網站等）。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民間團體共同</a:t>
            </a:r>
            <a:r>
              <a:rPr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協助推廣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資料開放</a:t>
            </a:r>
            <a:r>
              <a:rPr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模式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整合</a:t>
            </a:r>
            <a:r>
              <a:rPr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民間業者及聯盟成員，分析運用政府已開放資料</a:t>
            </a:r>
            <a:r>
              <a:rPr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，產出</a:t>
            </a:r>
            <a:r>
              <a:rPr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政府資料應用亮點</a:t>
            </a:r>
            <a:r>
              <a:rPr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服務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標題 1"/>
          <p:cNvSpPr>
            <a:spLocks noGrp="1"/>
          </p:cNvSpPr>
          <p:nvPr>
            <p:ph type="title" idx="4294967295"/>
          </p:nvPr>
        </p:nvSpPr>
        <p:spPr>
          <a:xfrm>
            <a:off x="596900" y="115888"/>
            <a:ext cx="8229600" cy="77946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資料開放供需合作建議</a:t>
            </a:r>
            <a:endParaRPr lang="zh-TW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53D38E-4DE2-41C9-8513-3B4B5D87FF97}" type="slidenum"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pPr>
                <a:defRPr/>
              </a:pPr>
              <a:t>13</a:t>
            </a:fld>
            <a:endParaRPr lang="en-US" altLang="zh-TW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7947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1-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745" y="3541713"/>
            <a:ext cx="2520950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2" descr="culture_banner_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96" y="1670050"/>
            <a:ext cx="7945438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14" descr="玉山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95" y="3541713"/>
            <a:ext cx="2592388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7" descr="main1_1_1_0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295" y="-1588"/>
            <a:ext cx="3600450" cy="1368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9" descr="small-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383" y="3529013"/>
            <a:ext cx="252095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7A2A9A-4F5D-47FB-B8F9-74074C9D35DF}" type="slidenum">
              <a:rPr lang="zh-TW" altLang="en-US" smtClean="0"/>
              <a:pPr>
                <a:defRPr/>
              </a:pPr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866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投影片編號版面配置區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kumimoji="1" lang="zh-TW" altLang="en-US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7358" name="投影片編號版面配置區 3"/>
          <p:cNvSpPr txBox="1">
            <a:spLocks noGrp="1"/>
          </p:cNvSpPr>
          <p:nvPr/>
        </p:nvSpPr>
        <p:spPr bwMode="auto">
          <a:xfrm>
            <a:off x="8316913" y="6524625"/>
            <a:ext cx="765175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20000"/>
              </a:spcBef>
              <a:buClr>
                <a:srgbClr val="466BC8"/>
              </a:buClr>
              <a:buSzPct val="160000"/>
              <a:buFont typeface="Wingdings" pitchFamily="2" charset="2"/>
              <a:buNone/>
            </a:pPr>
            <a:endParaRPr lang="zh-TW" altLang="en-US" b="0">
              <a:solidFill>
                <a:schemeClr val="accent2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53D38E-4DE2-41C9-8513-3B4B5D87FF97}" type="slidenum">
              <a:rPr lang="en-US" altLang="zh-TW" smtClean="0"/>
              <a:pPr>
                <a:defRPr/>
              </a:pPr>
              <a:t>2</a:t>
            </a:fld>
            <a:endParaRPr lang="en-US" altLang="zh-TW" dirty="0"/>
          </a:p>
        </p:txBody>
      </p:sp>
      <p:graphicFrame>
        <p:nvGraphicFramePr>
          <p:cNvPr id="13" name="圖表 12"/>
          <p:cNvGraphicFramePr/>
          <p:nvPr>
            <p:extLst/>
          </p:nvPr>
        </p:nvGraphicFramePr>
        <p:xfrm>
          <a:off x="4703805" y="1702176"/>
          <a:ext cx="4122695" cy="4698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圖表 7"/>
          <p:cNvGraphicFramePr/>
          <p:nvPr>
            <p:extLst/>
          </p:nvPr>
        </p:nvGraphicFramePr>
        <p:xfrm>
          <a:off x="656823" y="1660188"/>
          <a:ext cx="3591119" cy="39421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文字方塊 2"/>
          <p:cNvSpPr txBox="1"/>
          <p:nvPr/>
        </p:nvSpPr>
        <p:spPr>
          <a:xfrm>
            <a:off x="1030942" y="1039905"/>
            <a:ext cx="6589058" cy="461665"/>
          </a:xfrm>
          <a:prstGeom prst="rect">
            <a:avLst/>
          </a:prstGeom>
          <a:noFill/>
          <a:effectLst>
            <a:outerShdw blurRad="40005" dist="22860" dir="5400000" algn="ctr" rotWithShape="0">
              <a:srgbClr val="000000">
                <a:alpha val="35000"/>
              </a:srgb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 kumimoji="1" sz="240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我國必須提供開放</a:t>
            </a:r>
            <a:r>
              <a:rPr lang="zh-TW" altLang="en-US" dirty="0" smtClean="0"/>
              <a:t>格式</a:t>
            </a:r>
            <a:r>
              <a:rPr lang="en-US" altLang="zh-TW" dirty="0" smtClean="0"/>
              <a:t>(3</a:t>
            </a:r>
            <a:r>
              <a:rPr lang="zh-TW" altLang="en-US" dirty="0" smtClean="0"/>
              <a:t>星等）</a:t>
            </a:r>
            <a:endParaRPr lang="en-US" altLang="zh-TW" dirty="0"/>
          </a:p>
        </p:txBody>
      </p:sp>
      <p:sp>
        <p:nvSpPr>
          <p:cNvPr id="9" name="標題 1"/>
          <p:cNvSpPr txBox="1">
            <a:spLocks/>
          </p:cNvSpPr>
          <p:nvPr/>
        </p:nvSpPr>
        <p:spPr bwMode="auto">
          <a:xfrm>
            <a:off x="596900" y="115888"/>
            <a:ext cx="822960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/>
            <a:r>
              <a:rPr lang="zh-TW" altLang="en-US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國外開放資料集分析</a:t>
            </a:r>
          </a:p>
        </p:txBody>
      </p:sp>
    </p:spTree>
    <p:extLst>
      <p:ext uri="{BB962C8B-B14F-4D97-AF65-F5344CB8AC3E}">
        <p14:creationId xmlns:p14="http://schemas.microsoft.com/office/powerpoint/2010/main" val="32530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1"/>
          <p:cNvSpPr>
            <a:spLocks noGrp="1"/>
          </p:cNvSpPr>
          <p:nvPr>
            <p:ph type="title" idx="4294967295"/>
          </p:nvPr>
        </p:nvSpPr>
        <p:spPr>
          <a:xfrm>
            <a:off x="596900" y="115888"/>
            <a:ext cx="8229600" cy="77946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主動開放</a:t>
            </a:r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800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項資料集</a:t>
            </a:r>
            <a:endParaRPr lang="zh-TW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53D38E-4DE2-41C9-8513-3B4B5D87FF97}" type="slidenum"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pPr>
                <a:defRPr/>
              </a:pPr>
              <a:t>3</a:t>
            </a:fld>
            <a:endParaRPr lang="en-US" altLang="zh-TW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899718" y="1148915"/>
            <a:ext cx="7417195" cy="830997"/>
          </a:xfrm>
          <a:prstGeom prst="rect">
            <a:avLst/>
          </a:prstGeom>
          <a:noFill/>
          <a:effectLst>
            <a:outerShdw blurRad="40005" dist="22860" dir="5400000" algn="ctr" rotWithShape="0">
              <a:srgbClr val="000000">
                <a:alpha val="35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TW" altLang="en-US" sz="2400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kumimoji="1" lang="en-US" altLang="zh-TW" sz="2400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103</a:t>
            </a:r>
            <a:r>
              <a:rPr kumimoji="1" lang="zh-TW" altLang="en-US" sz="2400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kumimoji="1" lang="en-US" altLang="zh-TW" sz="2400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kumimoji="1" lang="zh-TW" altLang="en-US" sz="2400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kumimoji="1" lang="en-US" altLang="zh-TW" sz="2400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kumimoji="1" lang="zh-TW" altLang="en-US" sz="2400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日，開放達</a:t>
            </a:r>
            <a:r>
              <a:rPr kumimoji="1" lang="en-US" altLang="zh-TW" sz="2400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2,500</a:t>
            </a:r>
            <a:r>
              <a:rPr kumimoji="1" lang="zh-TW" altLang="en-US" sz="2400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項，較</a:t>
            </a:r>
            <a:r>
              <a:rPr kumimoji="1" lang="en-US" altLang="zh-TW" sz="2400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103</a:t>
            </a:r>
            <a:r>
              <a:rPr kumimoji="1" lang="zh-TW" altLang="en-US" sz="2400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kumimoji="1" lang="en-US" altLang="zh-TW" sz="2400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kumimoji="1" lang="zh-TW" altLang="en-US" sz="2400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月成長</a:t>
            </a:r>
            <a:r>
              <a:rPr kumimoji="1" lang="en-US" altLang="zh-TW" sz="2400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800</a:t>
            </a:r>
            <a:r>
              <a:rPr kumimoji="1" lang="zh-TW" altLang="en-US" sz="2400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項，成長率達</a:t>
            </a:r>
            <a:r>
              <a:rPr kumimoji="1" lang="en-US" altLang="zh-TW" sz="2400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47%</a:t>
            </a:r>
            <a:r>
              <a:rPr kumimoji="1" lang="zh-TW" altLang="en-US" sz="2400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kumimoji="1" lang="en-US" altLang="zh-TW" sz="2400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39" name="圖表 38"/>
          <p:cNvGraphicFramePr/>
          <p:nvPr>
            <p:extLst>
              <p:ext uri="{D42A27DB-BD31-4B8C-83A1-F6EECF244321}">
                <p14:modId xmlns:p14="http://schemas.microsoft.com/office/powerpoint/2010/main" val="2177049916"/>
              </p:ext>
            </p:extLst>
          </p:nvPr>
        </p:nvGraphicFramePr>
        <p:xfrm>
          <a:off x="1488597" y="2671294"/>
          <a:ext cx="6096000" cy="2990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6288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169377"/>
            <a:ext cx="7704856" cy="5125915"/>
          </a:xfr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政府資料開放平臺之互動專區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經濟部民間資料蒐集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(TCA)</a:t>
            </a:r>
          </a:p>
          <a:p>
            <a:pPr lvl="5"/>
            <a:endParaRPr lang="en-US" altLang="zh-TW" dirty="0">
              <a:solidFill>
                <a:srgbClr val="00B05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標題 1"/>
          <p:cNvSpPr>
            <a:spLocks noGrp="1"/>
          </p:cNvSpPr>
          <p:nvPr>
            <p:ph type="title" idx="4294967295"/>
          </p:nvPr>
        </p:nvSpPr>
        <p:spPr>
          <a:xfrm>
            <a:off x="596900" y="115888"/>
            <a:ext cx="8229600" cy="77946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民間資料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需求蒐集管道</a:t>
            </a:r>
            <a:endParaRPr lang="zh-TW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53D38E-4DE2-41C9-8513-3B4B5D87FF97}" type="slidenum"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pPr>
                <a:defRPr/>
              </a:pPr>
              <a:t>4</a:t>
            </a:fld>
            <a:endParaRPr lang="en-US" altLang="zh-TW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093" y="1722559"/>
            <a:ext cx="2955315" cy="2096303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219" y="4372044"/>
            <a:ext cx="1738189" cy="1972881"/>
          </a:xfrm>
          <a:prstGeom prst="rect">
            <a:avLst/>
          </a:prstGeom>
        </p:spPr>
      </p:pic>
      <p:sp>
        <p:nvSpPr>
          <p:cNvPr id="4" name="文字方塊 3"/>
          <p:cNvSpPr txBox="1"/>
          <p:nvPr/>
        </p:nvSpPr>
        <p:spPr>
          <a:xfrm>
            <a:off x="4415482" y="2317629"/>
            <a:ext cx="3950120" cy="553998"/>
          </a:xfrm>
          <a:prstGeom prst="rect">
            <a:avLst/>
          </a:prstGeom>
          <a:noFill/>
          <a:effectLst>
            <a:outerShdw blurRad="40005" dist="22860" dir="5400000" algn="ctr" rotWithShape="0">
              <a:srgbClr val="000000">
                <a:alpha val="3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TW" altLang="en-US" sz="3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蒐集</a:t>
            </a:r>
            <a:r>
              <a:rPr lang="en-US" altLang="zh-TW" sz="3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136</a:t>
            </a:r>
            <a:r>
              <a:rPr lang="zh-TW" altLang="en-US" sz="3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項資料集需求</a:t>
            </a:r>
            <a:endParaRPr lang="zh-TW" altLang="en-US" sz="3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4415482" y="4871358"/>
            <a:ext cx="2951449" cy="1015663"/>
          </a:xfrm>
          <a:prstGeom prst="rect">
            <a:avLst/>
          </a:prstGeom>
          <a:noFill/>
          <a:effectLst>
            <a:outerShdw blurRad="40005" dist="22860" dir="5400000" algn="ctr" rotWithShape="0">
              <a:srgbClr val="000000">
                <a:alpha val="3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TW" altLang="en-US" sz="3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提供３大主題</a:t>
            </a:r>
            <a:endParaRPr lang="en-US" altLang="zh-TW" sz="3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3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27</a:t>
            </a:r>
            <a:r>
              <a:rPr lang="zh-TW" altLang="en-US" sz="3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項資料集需求</a:t>
            </a:r>
            <a:endParaRPr lang="zh-TW" altLang="en-US" sz="3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7272955" y="5858443"/>
            <a:ext cx="1798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統計至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103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0851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1"/>
          <p:cNvSpPr>
            <a:spLocks noGrp="1"/>
          </p:cNvSpPr>
          <p:nvPr>
            <p:ph type="title" idx="4294967295"/>
          </p:nvPr>
        </p:nvSpPr>
        <p:spPr>
          <a:xfrm>
            <a:off x="596900" y="115888"/>
            <a:ext cx="8229600" cy="77946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民間資料需求媒合情形</a:t>
            </a: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53D38E-4DE2-41C9-8513-3B4B5D87FF97}" type="slidenum"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pPr>
                <a:defRPr/>
              </a:pPr>
              <a:t>5</a:t>
            </a:fld>
            <a:endParaRPr lang="en-US" altLang="zh-TW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923131"/>
              </p:ext>
            </p:extLst>
          </p:nvPr>
        </p:nvGraphicFramePr>
        <p:xfrm>
          <a:off x="941292" y="2188503"/>
          <a:ext cx="7562339" cy="17983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4003"/>
                <a:gridCol w="1466335"/>
                <a:gridCol w="1109977"/>
                <a:gridCol w="943557"/>
                <a:gridCol w="648477"/>
                <a:gridCol w="1013254"/>
                <a:gridCol w="856736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可開放</a:t>
                      </a:r>
                      <a:r>
                        <a:rPr lang="en-US" altLang="zh-TW" dirty="0" smtClean="0"/>
                        <a:t>125</a:t>
                      </a:r>
                      <a:r>
                        <a:rPr lang="zh-TW" altLang="en-US" dirty="0" smtClean="0"/>
                        <a:t>筆</a:t>
                      </a:r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無法開放</a:t>
                      </a:r>
                      <a:r>
                        <a:rPr lang="en-US" altLang="zh-TW" dirty="0" smtClean="0"/>
                        <a:t>18</a:t>
                      </a:r>
                      <a:r>
                        <a:rPr lang="zh-TW" altLang="en-US" dirty="0" smtClean="0"/>
                        <a:t>筆</a:t>
                      </a:r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協調中</a:t>
                      </a:r>
                      <a:r>
                        <a:rPr lang="en-US" altLang="zh-TW" dirty="0" smtClean="0"/>
                        <a:t>27</a:t>
                      </a:r>
                      <a:r>
                        <a:rPr lang="zh-TW" altLang="en-US" dirty="0" smtClean="0"/>
                        <a:t>筆</a:t>
                      </a:r>
                      <a:endParaRPr lang="zh-TW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/>
                        <a:t>總統府、立法院、地方政府、部會專案或民間等資料</a:t>
                      </a:r>
                      <a:r>
                        <a:rPr lang="en-US" altLang="zh-TW" sz="1400" dirty="0" smtClean="0"/>
                        <a:t>25</a:t>
                      </a:r>
                      <a:r>
                        <a:rPr lang="zh-TW" altLang="en-US" sz="1400" dirty="0" smtClean="0"/>
                        <a:t>筆</a:t>
                      </a:r>
                      <a:endParaRPr lang="zh-TW" altLang="en-US" sz="1400" dirty="0"/>
                    </a:p>
                  </a:txBody>
                  <a:tcPr/>
                </a:tc>
              </a:tr>
              <a:tr h="5314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已開放</a:t>
                      </a:r>
                    </a:p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預計開放</a:t>
                      </a:r>
                    </a:p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 smtClean="0"/>
                        <a:t>無蒐集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機敏或法令限制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申請制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43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82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11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5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2</a:t>
                      </a:r>
                      <a:endParaRPr lang="zh-TW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文字方塊 7"/>
          <p:cNvSpPr txBox="1"/>
          <p:nvPr/>
        </p:nvSpPr>
        <p:spPr>
          <a:xfrm>
            <a:off x="998134" y="1129920"/>
            <a:ext cx="6903406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8763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kumimoji="1" lang="zh-TW" altLang="en-US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40005" dist="22860" dir="5400000" algn="ctr" rotWithShape="0">
                    <a:srgbClr val="000000">
                      <a:alpha val="35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部會主動新增開放</a:t>
            </a:r>
            <a:r>
              <a:rPr kumimoji="1" lang="en-US" altLang="zh-TW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40005" dist="22860" dir="5400000" algn="ctr" rotWithShape="0">
                    <a:srgbClr val="000000">
                      <a:alpha val="35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32</a:t>
            </a:r>
            <a:r>
              <a:rPr kumimoji="1" lang="zh-TW" altLang="en-US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40005" dist="22860" dir="5400000" algn="ctr" rotWithShape="0">
                    <a:srgbClr val="000000">
                      <a:alpha val="35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項資料集，整體媒合達</a:t>
            </a:r>
            <a:r>
              <a:rPr kumimoji="1" lang="en-US" altLang="zh-TW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40005" dist="22860" dir="5400000" algn="ctr" rotWithShape="0">
                    <a:srgbClr val="000000">
                      <a:alpha val="35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195</a:t>
            </a:r>
            <a:r>
              <a:rPr kumimoji="1" lang="zh-TW" altLang="en-US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40005" dist="22860" dir="5400000" algn="ctr" rotWithShape="0">
                    <a:srgbClr val="000000">
                      <a:alpha val="35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項資料集</a:t>
            </a:r>
            <a:endParaRPr kumimoji="1" lang="en-US" altLang="zh-TW" sz="2400" dirty="0">
              <a:solidFill>
                <a:schemeClr val="accent6">
                  <a:lumMod val="75000"/>
                </a:schemeClr>
              </a:solidFill>
              <a:effectLst>
                <a:outerShdw blurRad="40005" dist="22860" dir="5400000" algn="ctr" rotWithShape="0">
                  <a:srgbClr val="000000">
                    <a:alpha val="35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 defTabSz="8763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</a:pPr>
            <a:endParaRPr kumimoji="1" lang="zh-TW" altLang="en-US" sz="3300" dirty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圓角矩形圖說文字 2"/>
          <p:cNvSpPr/>
          <p:nvPr/>
        </p:nvSpPr>
        <p:spPr>
          <a:xfrm>
            <a:off x="6387757" y="4168345"/>
            <a:ext cx="2438743" cy="947352"/>
          </a:xfrm>
          <a:prstGeom prst="wedgeRoundRectCallout">
            <a:avLst>
              <a:gd name="adj1" fmla="val 29317"/>
              <a:gd name="adj2" fmla="val -83707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</a:rPr>
              <a:t>如</a:t>
            </a:r>
            <a:r>
              <a:rPr lang="zh-TW" altLang="en-US" sz="2000" dirty="0" smtClean="0">
                <a:solidFill>
                  <a:schemeClr val="tx1"/>
                </a:solidFill>
              </a:rPr>
              <a:t>健保</a:t>
            </a:r>
            <a:r>
              <a:rPr lang="zh-TW" altLang="en-US" sz="2000" dirty="0">
                <a:solidFill>
                  <a:schemeClr val="tx1"/>
                </a:solidFill>
              </a:rPr>
              <a:t>就診用藥紀錄</a:t>
            </a:r>
          </a:p>
        </p:txBody>
      </p:sp>
    </p:spTree>
    <p:extLst>
      <p:ext uri="{BB962C8B-B14F-4D97-AF65-F5344CB8AC3E}">
        <p14:creationId xmlns:p14="http://schemas.microsoft.com/office/powerpoint/2010/main" val="156401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線接點 33"/>
          <p:cNvCxnSpPr/>
          <p:nvPr/>
        </p:nvCxnSpPr>
        <p:spPr>
          <a:xfrm flipH="1">
            <a:off x="1697859" y="3587878"/>
            <a:ext cx="8238" cy="2178607"/>
          </a:xfrm>
          <a:prstGeom prst="line">
            <a:avLst/>
          </a:prstGeom>
          <a:ln>
            <a:prstDash val="sysDot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標題 1"/>
          <p:cNvSpPr>
            <a:spLocks noGrp="1"/>
          </p:cNvSpPr>
          <p:nvPr>
            <p:ph type="title" idx="4294967295"/>
          </p:nvPr>
        </p:nvSpPr>
        <p:spPr>
          <a:xfrm>
            <a:off x="596900" y="115888"/>
            <a:ext cx="8229600" cy="77946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媒合情形案例</a:t>
            </a:r>
            <a:endParaRPr lang="zh-TW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53D38E-4DE2-41C9-8513-3B4B5D87FF97}" type="slidenum"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pPr>
                <a:defRPr/>
              </a:pPr>
              <a:t>6</a:t>
            </a:fld>
            <a:endParaRPr lang="en-US" altLang="zh-TW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596900" y="1574628"/>
            <a:ext cx="2286343" cy="492443"/>
          </a:xfrm>
          <a:prstGeom prst="rect">
            <a:avLst/>
          </a:prstGeom>
          <a:noFill/>
          <a:effectLst>
            <a:outerShdw blurRad="40005" dist="22860" dir="5400000" algn="ctr" rotWithShape="0">
              <a:srgbClr val="000000">
                <a:alpha val="35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TW" sz="26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《</a:t>
            </a:r>
            <a:r>
              <a:rPr lang="zh-TW" altLang="en-US" sz="26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民</a:t>
            </a:r>
            <a:r>
              <a:rPr lang="zh-TW" altLang="en-US" sz="26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間</a:t>
            </a:r>
            <a:r>
              <a:rPr lang="zh-TW" altLang="en-US" sz="26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需求</a:t>
            </a:r>
            <a:r>
              <a:rPr lang="en-US" altLang="zh-TW" sz="26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》</a:t>
            </a:r>
            <a:endParaRPr lang="zh-TW" altLang="en-US" sz="2600" b="1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2" name="直線接點 11"/>
          <p:cNvCxnSpPr/>
          <p:nvPr/>
        </p:nvCxnSpPr>
        <p:spPr bwMode="auto">
          <a:xfrm>
            <a:off x="4344350" y="1574627"/>
            <a:ext cx="0" cy="3618984"/>
          </a:xfrm>
          <a:prstGeom prst="line">
            <a:avLst/>
          </a:prstGeom>
          <a:gradFill rotWithShape="1">
            <a:gsLst>
              <a:gs pos="0">
                <a:srgbClr val="FFCC00"/>
              </a:gs>
              <a:gs pos="50000">
                <a:schemeClr val="bg1"/>
              </a:gs>
              <a:gs pos="100000">
                <a:srgbClr val="FFCC00"/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文字方塊 14"/>
          <p:cNvSpPr txBox="1"/>
          <p:nvPr/>
        </p:nvSpPr>
        <p:spPr>
          <a:xfrm>
            <a:off x="5805457" y="1574627"/>
            <a:ext cx="2292337" cy="492443"/>
          </a:xfrm>
          <a:prstGeom prst="rect">
            <a:avLst/>
          </a:prstGeom>
          <a:noFill/>
          <a:effectLst>
            <a:outerShdw blurRad="40005" dist="22860" dir="5400000" algn="ctr" rotWithShape="0">
              <a:srgbClr val="000000">
                <a:alpha val="35000"/>
              </a:srgb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60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en-US" altLang="zh-TW" dirty="0"/>
              <a:t>《</a:t>
            </a:r>
            <a:r>
              <a:rPr lang="zh-TW" altLang="en-US" dirty="0"/>
              <a:t>媒合結果</a:t>
            </a:r>
            <a:r>
              <a:rPr lang="en-US" altLang="zh-TW" dirty="0"/>
              <a:t>》</a:t>
            </a:r>
            <a:endParaRPr lang="zh-TW" altLang="en-US" dirty="0"/>
          </a:p>
        </p:txBody>
      </p:sp>
      <p:sp>
        <p:nvSpPr>
          <p:cNvPr id="3" name="矩形 2"/>
          <p:cNvSpPr/>
          <p:nvPr/>
        </p:nvSpPr>
        <p:spPr>
          <a:xfrm>
            <a:off x="417898" y="2183026"/>
            <a:ext cx="2644346" cy="51898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zh-TW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歷年</a:t>
            </a:r>
            <a:r>
              <a:rPr lang="zh-TW" altLang="zh-TW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詳細交通事故地點</a:t>
            </a:r>
            <a:endParaRPr lang="zh-TW" altLang="en-US" dirty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1700" y="2128951"/>
            <a:ext cx="3762805" cy="627134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417898" y="2915226"/>
            <a:ext cx="2644346" cy="51898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zh-TW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我國能源資料</a:t>
            </a:r>
            <a:endParaRPr lang="zh-TW" altLang="en-US" dirty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1700" y="2835971"/>
            <a:ext cx="3762805" cy="655541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362429" y="4417689"/>
            <a:ext cx="2644346" cy="51898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zh-TW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氣候資料</a:t>
            </a:r>
            <a:endParaRPr lang="zh-TW" altLang="en-US" dirty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1700" y="3575866"/>
            <a:ext cx="3674419" cy="570721"/>
          </a:xfrm>
          <a:prstGeom prst="rect">
            <a:avLst/>
          </a:prstGeom>
        </p:spPr>
      </p:pic>
      <p:pic>
        <p:nvPicPr>
          <p:cNvPr id="21" name="圖片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1700" y="4195124"/>
            <a:ext cx="3674419" cy="542445"/>
          </a:xfrm>
          <a:prstGeom prst="rect">
            <a:avLst/>
          </a:prstGeom>
        </p:spPr>
      </p:pic>
      <p:pic>
        <p:nvPicPr>
          <p:cNvPr id="22" name="圖片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1700" y="4798118"/>
            <a:ext cx="3762805" cy="566727"/>
          </a:xfrm>
          <a:prstGeom prst="rect">
            <a:avLst/>
          </a:prstGeom>
        </p:spPr>
      </p:pic>
      <p:cxnSp>
        <p:nvCxnSpPr>
          <p:cNvPr id="24" name="直線單箭頭接點 23"/>
          <p:cNvCxnSpPr>
            <a:stCxn id="3" idx="3"/>
            <a:endCxn id="4" idx="1"/>
          </p:cNvCxnSpPr>
          <p:nvPr/>
        </p:nvCxnSpPr>
        <p:spPr>
          <a:xfrm>
            <a:off x="3062244" y="2442518"/>
            <a:ext cx="1649456" cy="0"/>
          </a:xfrm>
          <a:prstGeom prst="straightConnector1">
            <a:avLst/>
          </a:prstGeom>
          <a:ln w="476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單箭頭接點 28"/>
          <p:cNvCxnSpPr>
            <a:stCxn id="19" idx="3"/>
            <a:endCxn id="7" idx="1"/>
          </p:cNvCxnSpPr>
          <p:nvPr/>
        </p:nvCxnSpPr>
        <p:spPr>
          <a:xfrm flipV="1">
            <a:off x="3062244" y="3163742"/>
            <a:ext cx="1649456" cy="10976"/>
          </a:xfrm>
          <a:prstGeom prst="straightConnector1">
            <a:avLst/>
          </a:prstGeom>
          <a:ln w="476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接點 32"/>
          <p:cNvCxnSpPr/>
          <p:nvPr/>
        </p:nvCxnSpPr>
        <p:spPr>
          <a:xfrm>
            <a:off x="6293708" y="5486399"/>
            <a:ext cx="0" cy="362464"/>
          </a:xfrm>
          <a:prstGeom prst="line">
            <a:avLst/>
          </a:prstGeom>
          <a:ln>
            <a:prstDash val="sysDot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右大括弧 35"/>
          <p:cNvSpPr/>
          <p:nvPr/>
        </p:nvSpPr>
        <p:spPr>
          <a:xfrm rot="10800000">
            <a:off x="4381248" y="3627125"/>
            <a:ext cx="293553" cy="2139359"/>
          </a:xfrm>
          <a:prstGeom prst="righ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37" name="直線單箭頭接點 36"/>
          <p:cNvCxnSpPr>
            <a:stCxn id="20" idx="3"/>
            <a:endCxn id="36" idx="1"/>
          </p:cNvCxnSpPr>
          <p:nvPr/>
        </p:nvCxnSpPr>
        <p:spPr>
          <a:xfrm>
            <a:off x="3006775" y="4677181"/>
            <a:ext cx="1374473" cy="19623"/>
          </a:xfrm>
          <a:prstGeom prst="straightConnector1">
            <a:avLst/>
          </a:prstGeom>
          <a:ln w="476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214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53D38E-4DE2-41C9-8513-3B4B5D87FF97}" type="slidenum">
              <a:rPr lang="en-US" altLang="zh-TW" smtClean="0"/>
              <a:pPr>
                <a:defRPr/>
              </a:pPr>
              <a:t>7</a:t>
            </a:fld>
            <a:endParaRPr lang="en-US" altLang="zh-TW"/>
          </a:p>
        </p:txBody>
      </p:sp>
      <p:sp>
        <p:nvSpPr>
          <p:cNvPr id="5" name="標題 1"/>
          <p:cNvSpPr txBox="1">
            <a:spLocks/>
          </p:cNvSpPr>
          <p:nvPr/>
        </p:nvSpPr>
        <p:spPr bwMode="auto">
          <a:xfrm>
            <a:off x="596900" y="115888"/>
            <a:ext cx="822960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/>
            <a:r>
              <a:rPr lang="zh-TW" altLang="en-US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應用主題媒合</a:t>
            </a:r>
            <a:r>
              <a:rPr lang="en-US" altLang="zh-TW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連鎖展店</a:t>
            </a:r>
            <a:endParaRPr lang="zh-TW" altLang="en-US" kern="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9" name="Picture 2" descr="C:\Users\jamie\AppData\Local\Microsoft\Windows\Temporary Internet Files\Content.IE5\UZDI0N8A\MC90022368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604" y="2832281"/>
            <a:ext cx="1693846" cy="157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文字方塊 9"/>
          <p:cNvSpPr txBox="1"/>
          <p:nvPr/>
        </p:nvSpPr>
        <p:spPr>
          <a:xfrm>
            <a:off x="757035" y="2247070"/>
            <a:ext cx="18758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項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資料集需求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581329" y="2247070"/>
            <a:ext cx="200297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經濟部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交通部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財政部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內政部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◎主計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總處</a:t>
            </a: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臺北市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政府</a:t>
            </a:r>
          </a:p>
          <a:p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7" name="群組 6"/>
          <p:cNvGrpSpPr/>
          <p:nvPr/>
        </p:nvGrpSpPr>
        <p:grpSpPr>
          <a:xfrm>
            <a:off x="596900" y="1681718"/>
            <a:ext cx="7720012" cy="3742805"/>
            <a:chOff x="596900" y="2002996"/>
            <a:chExt cx="7720012" cy="3742805"/>
          </a:xfrm>
        </p:grpSpPr>
        <p:cxnSp>
          <p:nvCxnSpPr>
            <p:cNvPr id="22" name="直線接點 21"/>
            <p:cNvCxnSpPr/>
            <p:nvPr/>
          </p:nvCxnSpPr>
          <p:spPr bwMode="auto">
            <a:xfrm>
              <a:off x="2828588" y="2115774"/>
              <a:ext cx="0" cy="3618984"/>
            </a:xfrm>
            <a:prstGeom prst="line">
              <a:avLst/>
            </a:prstGeom>
            <a:gradFill rotWithShape="1">
              <a:gsLst>
                <a:gs pos="0">
                  <a:srgbClr val="FFCC00"/>
                </a:gs>
                <a:gs pos="50000">
                  <a:schemeClr val="bg1"/>
                </a:gs>
                <a:gs pos="100000">
                  <a:srgbClr val="FFCC00"/>
                </a:gs>
              </a:gsLst>
              <a:lin ang="5400000" scaled="1"/>
            </a:gra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3" name="文字方塊 22"/>
            <p:cNvSpPr txBox="1"/>
            <p:nvPr/>
          </p:nvSpPr>
          <p:spPr>
            <a:xfrm>
              <a:off x="596900" y="2002997"/>
              <a:ext cx="2398827" cy="492443"/>
            </a:xfrm>
            <a:prstGeom prst="rect">
              <a:avLst/>
            </a:prstGeom>
            <a:noFill/>
            <a:effectLst>
              <a:outerShdw blurRad="40005" dist="22860" dir="5400000" algn="ctr" rotWithShape="0">
                <a:srgbClr val="000000">
                  <a:alpha val="35000"/>
                </a:srgb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600">
                  <a:solidFill>
                    <a:srgbClr val="0000FF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en-US" altLang="zh-TW" dirty="0"/>
                <a:t>《</a:t>
              </a:r>
              <a:r>
                <a:rPr lang="zh-TW" altLang="en-US" dirty="0"/>
                <a:t>產業需求</a:t>
              </a:r>
              <a:r>
                <a:rPr lang="en-US" altLang="zh-TW" dirty="0"/>
                <a:t>》</a:t>
              </a:r>
              <a:endParaRPr lang="zh-TW" altLang="en-US" dirty="0"/>
            </a:p>
          </p:txBody>
        </p:sp>
        <p:cxnSp>
          <p:nvCxnSpPr>
            <p:cNvPr id="24" name="直線接點 23"/>
            <p:cNvCxnSpPr/>
            <p:nvPr/>
          </p:nvCxnSpPr>
          <p:spPr bwMode="auto">
            <a:xfrm>
              <a:off x="5843636" y="2126817"/>
              <a:ext cx="0" cy="3618984"/>
            </a:xfrm>
            <a:prstGeom prst="line">
              <a:avLst/>
            </a:prstGeom>
            <a:gradFill rotWithShape="1">
              <a:gsLst>
                <a:gs pos="0">
                  <a:srgbClr val="FFCC00"/>
                </a:gs>
                <a:gs pos="50000">
                  <a:schemeClr val="bg1"/>
                </a:gs>
                <a:gs pos="100000">
                  <a:srgbClr val="FFCC00"/>
                </a:gs>
              </a:gsLst>
              <a:lin ang="5400000" scaled="1"/>
            </a:gra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5" name="文字方塊 24"/>
            <p:cNvSpPr txBox="1"/>
            <p:nvPr/>
          </p:nvSpPr>
          <p:spPr>
            <a:xfrm>
              <a:off x="2995727" y="2002996"/>
              <a:ext cx="2857497" cy="492443"/>
            </a:xfrm>
            <a:prstGeom prst="rect">
              <a:avLst/>
            </a:prstGeom>
            <a:noFill/>
            <a:effectLst>
              <a:outerShdw blurRad="40005" dist="22860" dir="5400000" algn="ctr" rotWithShape="0">
                <a:srgbClr val="000000">
                  <a:alpha val="35000"/>
                </a:srgb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600">
                  <a:solidFill>
                    <a:srgbClr val="0000FF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en-US" altLang="zh-TW" dirty="0"/>
                <a:t>《</a:t>
              </a:r>
              <a:r>
                <a:rPr lang="zh-TW" altLang="en-US" dirty="0"/>
                <a:t>參與媒合機關</a:t>
              </a:r>
              <a:r>
                <a:rPr lang="en-US" altLang="zh-TW" dirty="0"/>
                <a:t>》</a:t>
              </a:r>
              <a:endParaRPr lang="zh-TW" altLang="en-US" dirty="0"/>
            </a:p>
          </p:txBody>
        </p:sp>
        <p:sp>
          <p:nvSpPr>
            <p:cNvPr id="27" name="文字方塊 26"/>
            <p:cNvSpPr txBox="1"/>
            <p:nvPr/>
          </p:nvSpPr>
          <p:spPr>
            <a:xfrm>
              <a:off x="6020361" y="2002996"/>
              <a:ext cx="2296551" cy="492443"/>
            </a:xfrm>
            <a:prstGeom prst="rect">
              <a:avLst/>
            </a:prstGeom>
            <a:noFill/>
            <a:effectLst>
              <a:outerShdw blurRad="40005" dist="22860" dir="5400000" algn="ctr" rotWithShape="0">
                <a:srgbClr val="000000">
                  <a:alpha val="35000"/>
                </a:srgb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600">
                  <a:solidFill>
                    <a:srgbClr val="0000FF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en-US" altLang="zh-TW" dirty="0"/>
                <a:t>《</a:t>
              </a:r>
              <a:r>
                <a:rPr lang="zh-TW" altLang="en-US" dirty="0"/>
                <a:t>媒合結果</a:t>
              </a:r>
              <a:r>
                <a:rPr lang="en-US" altLang="zh-TW" dirty="0"/>
                <a:t>》</a:t>
              </a:r>
              <a:endParaRPr lang="zh-TW" altLang="en-US" dirty="0"/>
            </a:p>
          </p:txBody>
        </p:sp>
      </p:grpSp>
      <p:sp>
        <p:nvSpPr>
          <p:cNvPr id="31" name="文字方塊 30"/>
          <p:cNvSpPr txBox="1"/>
          <p:nvPr/>
        </p:nvSpPr>
        <p:spPr>
          <a:xfrm>
            <a:off x="6219430" y="2247070"/>
            <a:ext cx="2028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r>
              <a:rPr lang="en-US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24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項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資料集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361" y="2647180"/>
            <a:ext cx="3048644" cy="30350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文字方塊 12"/>
          <p:cNvSpPr txBox="1"/>
          <p:nvPr/>
        </p:nvSpPr>
        <p:spPr>
          <a:xfrm>
            <a:off x="6887359" y="2647180"/>
            <a:ext cx="1938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800" dirty="0" smtClean="0">
                <a:effectLst>
                  <a:glow rad="101600">
                    <a:srgbClr val="FFFF00">
                      <a:alpha val="40000"/>
                    </a:srgbClr>
                  </a:glo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1800" dirty="0" smtClean="0">
                <a:effectLst>
                  <a:glow rad="101600">
                    <a:srgbClr val="FFFF00">
                      <a:alpha val="40000"/>
                    </a:srgbClr>
                  </a:glo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月即已陸續</a:t>
            </a:r>
            <a:r>
              <a:rPr lang="zh-TW" altLang="en-US" sz="1800" dirty="0">
                <a:effectLst>
                  <a:glow rad="101600">
                    <a:srgbClr val="FFFF00">
                      <a:alpha val="40000"/>
                    </a:srgbClr>
                  </a:glo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endParaRPr lang="zh-TW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32582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53D38E-4DE2-41C9-8513-3B4B5D87FF97}" type="slidenum">
              <a:rPr lang="en-US" altLang="zh-TW" smtClean="0"/>
              <a:pPr>
                <a:defRPr/>
              </a:pPr>
              <a:t>8</a:t>
            </a:fld>
            <a:endParaRPr lang="en-US" altLang="zh-TW"/>
          </a:p>
        </p:txBody>
      </p:sp>
      <p:sp>
        <p:nvSpPr>
          <p:cNvPr id="5" name="標題 1"/>
          <p:cNvSpPr txBox="1">
            <a:spLocks/>
          </p:cNvSpPr>
          <p:nvPr/>
        </p:nvSpPr>
        <p:spPr bwMode="auto">
          <a:xfrm>
            <a:off x="596900" y="115888"/>
            <a:ext cx="822960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/>
            <a:r>
              <a:rPr lang="zh-TW" altLang="en-US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應用主題媒合</a:t>
            </a:r>
            <a:r>
              <a:rPr lang="en-US" altLang="zh-TW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電子收費</a:t>
            </a:r>
            <a:r>
              <a:rPr lang="en-US" altLang="zh-TW" kern="0" dirty="0" err="1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eTag</a:t>
            </a:r>
            <a:endParaRPr lang="zh-TW" altLang="en-US" kern="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760866" y="2181381"/>
            <a:ext cx="18758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項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資料集需求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37518" y="2181381"/>
            <a:ext cx="17902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◎交通部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◎高速公路局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1" name="文字方塊 30"/>
          <p:cNvSpPr txBox="1"/>
          <p:nvPr/>
        </p:nvSpPr>
        <p:spPr>
          <a:xfrm>
            <a:off x="6207527" y="2181381"/>
            <a:ext cx="18758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r>
              <a:rPr lang="en-US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項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資料集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6" name="圖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25" y="3246534"/>
            <a:ext cx="2149825" cy="525513"/>
          </a:xfrm>
          <a:prstGeom prst="rect">
            <a:avLst/>
          </a:prstGeom>
        </p:spPr>
      </p:pic>
      <p:sp>
        <p:nvSpPr>
          <p:cNvPr id="18" name="文字方塊 17"/>
          <p:cNvSpPr txBox="1"/>
          <p:nvPr/>
        </p:nvSpPr>
        <p:spPr>
          <a:xfrm>
            <a:off x="6207527" y="2734778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機關具高度開放意願，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洽法務部協助確認中。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984" y="3617532"/>
            <a:ext cx="1701929" cy="2272163"/>
          </a:xfrm>
          <a:prstGeom prst="rect">
            <a:avLst/>
          </a:prstGeom>
        </p:spPr>
      </p:pic>
      <p:sp>
        <p:nvSpPr>
          <p:cNvPr id="11" name="文字方塊 10"/>
          <p:cNvSpPr txBox="1"/>
          <p:nvPr/>
        </p:nvSpPr>
        <p:spPr>
          <a:xfrm rot="17988333">
            <a:off x="7641989" y="4707380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solidFill>
                  <a:schemeClr val="bg1"/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</a:rPr>
              <a:t>適法性</a:t>
            </a:r>
            <a:endParaRPr lang="zh-TW" altLang="en-US" dirty="0">
              <a:solidFill>
                <a:schemeClr val="bg1"/>
              </a:solidFill>
              <a:effectLst>
                <a:glow rad="101600">
                  <a:srgbClr val="FFC000">
                    <a:alpha val="60000"/>
                  </a:srgbClr>
                </a:glow>
              </a:effectLst>
            </a:endParaRPr>
          </a:p>
        </p:txBody>
      </p:sp>
      <p:grpSp>
        <p:nvGrpSpPr>
          <p:cNvPr id="32" name="群組 31"/>
          <p:cNvGrpSpPr/>
          <p:nvPr/>
        </p:nvGrpSpPr>
        <p:grpSpPr>
          <a:xfrm>
            <a:off x="596900" y="1681718"/>
            <a:ext cx="7720012" cy="3742805"/>
            <a:chOff x="596900" y="2002996"/>
            <a:chExt cx="7720012" cy="3742805"/>
          </a:xfrm>
        </p:grpSpPr>
        <p:cxnSp>
          <p:nvCxnSpPr>
            <p:cNvPr id="34" name="直線接點 33"/>
            <p:cNvCxnSpPr/>
            <p:nvPr/>
          </p:nvCxnSpPr>
          <p:spPr bwMode="auto">
            <a:xfrm>
              <a:off x="2828588" y="2115774"/>
              <a:ext cx="0" cy="3618984"/>
            </a:xfrm>
            <a:prstGeom prst="line">
              <a:avLst/>
            </a:prstGeom>
            <a:gradFill rotWithShape="1">
              <a:gsLst>
                <a:gs pos="0">
                  <a:srgbClr val="FFCC00"/>
                </a:gs>
                <a:gs pos="50000">
                  <a:schemeClr val="bg1"/>
                </a:gs>
                <a:gs pos="100000">
                  <a:srgbClr val="FFCC00"/>
                </a:gs>
              </a:gsLst>
              <a:lin ang="5400000" scaled="1"/>
            </a:gra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" name="文字方塊 34"/>
            <p:cNvSpPr txBox="1"/>
            <p:nvPr/>
          </p:nvSpPr>
          <p:spPr>
            <a:xfrm>
              <a:off x="596900" y="2002997"/>
              <a:ext cx="2398827" cy="492443"/>
            </a:xfrm>
            <a:prstGeom prst="rect">
              <a:avLst/>
            </a:prstGeom>
            <a:noFill/>
            <a:effectLst>
              <a:outerShdw blurRad="40005" dist="22860" dir="5400000" algn="ctr" rotWithShape="0">
                <a:srgbClr val="000000">
                  <a:alpha val="35000"/>
                </a:srgb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600">
                  <a:solidFill>
                    <a:srgbClr val="0000FF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en-US" altLang="zh-TW" dirty="0"/>
                <a:t>《</a:t>
              </a:r>
              <a:r>
                <a:rPr lang="zh-TW" altLang="en-US" dirty="0"/>
                <a:t>產業需求</a:t>
              </a:r>
              <a:r>
                <a:rPr lang="en-US" altLang="zh-TW" dirty="0"/>
                <a:t>》</a:t>
              </a:r>
              <a:endParaRPr lang="zh-TW" altLang="en-US" dirty="0"/>
            </a:p>
          </p:txBody>
        </p:sp>
        <p:cxnSp>
          <p:nvCxnSpPr>
            <p:cNvPr id="36" name="直線接點 35"/>
            <p:cNvCxnSpPr/>
            <p:nvPr/>
          </p:nvCxnSpPr>
          <p:spPr bwMode="auto">
            <a:xfrm>
              <a:off x="5843636" y="2126817"/>
              <a:ext cx="0" cy="3618984"/>
            </a:xfrm>
            <a:prstGeom prst="line">
              <a:avLst/>
            </a:prstGeom>
            <a:gradFill rotWithShape="1">
              <a:gsLst>
                <a:gs pos="0">
                  <a:srgbClr val="FFCC00"/>
                </a:gs>
                <a:gs pos="50000">
                  <a:schemeClr val="bg1"/>
                </a:gs>
                <a:gs pos="100000">
                  <a:srgbClr val="FFCC00"/>
                </a:gs>
              </a:gsLst>
              <a:lin ang="5400000" scaled="1"/>
            </a:gra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7" name="文字方塊 36"/>
            <p:cNvSpPr txBox="1"/>
            <p:nvPr/>
          </p:nvSpPr>
          <p:spPr>
            <a:xfrm>
              <a:off x="2995727" y="2002996"/>
              <a:ext cx="2857497" cy="492443"/>
            </a:xfrm>
            <a:prstGeom prst="rect">
              <a:avLst/>
            </a:prstGeom>
            <a:noFill/>
            <a:effectLst>
              <a:outerShdw blurRad="40005" dist="22860" dir="5400000" algn="ctr" rotWithShape="0">
                <a:srgbClr val="000000">
                  <a:alpha val="35000"/>
                </a:srgb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600">
                  <a:solidFill>
                    <a:srgbClr val="0000FF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en-US" altLang="zh-TW" dirty="0"/>
                <a:t>《</a:t>
              </a:r>
              <a:r>
                <a:rPr lang="zh-TW" altLang="en-US" dirty="0"/>
                <a:t>參與媒合機關</a:t>
              </a:r>
              <a:r>
                <a:rPr lang="en-US" altLang="zh-TW" dirty="0"/>
                <a:t>》</a:t>
              </a:r>
              <a:endParaRPr lang="zh-TW" altLang="en-US" dirty="0"/>
            </a:p>
          </p:txBody>
        </p:sp>
        <p:sp>
          <p:nvSpPr>
            <p:cNvPr id="38" name="文字方塊 37"/>
            <p:cNvSpPr txBox="1"/>
            <p:nvPr/>
          </p:nvSpPr>
          <p:spPr>
            <a:xfrm>
              <a:off x="6020361" y="2002996"/>
              <a:ext cx="2296551" cy="492443"/>
            </a:xfrm>
            <a:prstGeom prst="rect">
              <a:avLst/>
            </a:prstGeom>
            <a:noFill/>
            <a:effectLst>
              <a:outerShdw blurRad="40005" dist="22860" dir="5400000" algn="ctr" rotWithShape="0">
                <a:srgbClr val="000000">
                  <a:alpha val="35000"/>
                </a:srgb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600">
                  <a:solidFill>
                    <a:srgbClr val="0000FF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en-US" altLang="zh-TW" dirty="0"/>
                <a:t>《</a:t>
              </a:r>
              <a:r>
                <a:rPr lang="zh-TW" altLang="en-US" dirty="0"/>
                <a:t>媒合結果</a:t>
              </a:r>
              <a:r>
                <a:rPr lang="en-US" altLang="zh-TW" dirty="0"/>
                <a:t>》</a:t>
              </a:r>
              <a:endParaRPr lang="zh-TW" altLang="en-US" dirty="0"/>
            </a:p>
          </p:txBody>
        </p:sp>
      </p:grpSp>
      <p:pic>
        <p:nvPicPr>
          <p:cNvPr id="12" name="圖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08925">
            <a:off x="6996261" y="3514351"/>
            <a:ext cx="820094" cy="410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85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53D38E-4DE2-41C9-8513-3B4B5D87FF97}" type="slidenum">
              <a:rPr lang="en-US" altLang="zh-TW" smtClean="0"/>
              <a:pPr>
                <a:defRPr/>
              </a:pPr>
              <a:t>9</a:t>
            </a:fld>
            <a:endParaRPr lang="en-US" altLang="zh-TW"/>
          </a:p>
        </p:txBody>
      </p:sp>
      <p:sp>
        <p:nvSpPr>
          <p:cNvPr id="5" name="標題 1"/>
          <p:cNvSpPr txBox="1">
            <a:spLocks/>
          </p:cNvSpPr>
          <p:nvPr/>
        </p:nvSpPr>
        <p:spPr bwMode="auto">
          <a:xfrm>
            <a:off x="596900" y="115888"/>
            <a:ext cx="822960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66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/>
            <a:r>
              <a:rPr lang="zh-TW" altLang="en-US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應用主題媒合</a:t>
            </a:r>
            <a:r>
              <a:rPr lang="en-US" altLang="zh-TW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就醫用藥</a:t>
            </a:r>
            <a:endParaRPr lang="zh-TW" altLang="en-US" kern="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669459" y="2247283"/>
            <a:ext cx="2028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21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項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資料集需求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64583" y="2247283"/>
            <a:ext cx="17820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◎勞動部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◎衛生福利部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1" name="文字方塊 30"/>
          <p:cNvSpPr txBox="1"/>
          <p:nvPr/>
        </p:nvSpPr>
        <p:spPr>
          <a:xfrm>
            <a:off x="5882595" y="2093394"/>
            <a:ext cx="32480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r>
              <a:rPr lang="en-US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19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項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資料集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加速提前於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月陸續開放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文字方塊 32"/>
          <p:cNvSpPr txBox="1"/>
          <p:nvPr/>
        </p:nvSpPr>
        <p:spPr>
          <a:xfrm>
            <a:off x="6942851" y="1147074"/>
            <a:ext cx="18197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103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日召開</a:t>
            </a:r>
            <a:endParaRPr lang="zh-TW" altLang="en-US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7" name="圖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25" y="2955169"/>
            <a:ext cx="2212776" cy="984915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934" y="2878739"/>
            <a:ext cx="3074517" cy="20722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文字方塊 6"/>
          <p:cNvSpPr txBox="1"/>
          <p:nvPr/>
        </p:nvSpPr>
        <p:spPr>
          <a:xfrm>
            <a:off x="6106742" y="5024413"/>
            <a:ext cx="30059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 smtClean="0">
                <a:effectLst>
                  <a:glow rad="101600">
                    <a:srgbClr val="FFFF00">
                      <a:alpha val="40000"/>
                    </a:srgbClr>
                  </a:glo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２項涉個資保護及智財權</a:t>
            </a:r>
            <a:endParaRPr lang="en-US" altLang="zh-TW" sz="2000" dirty="0" smtClean="0">
              <a:effectLst>
                <a:glow rad="101600">
                  <a:srgbClr val="FFFF00">
                    <a:alpha val="40000"/>
                  </a:srgbClr>
                </a:glo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effectLst>
                  <a:glow rad="101600">
                    <a:srgbClr val="FFFF00">
                      <a:alpha val="40000"/>
                    </a:srgbClr>
                  </a:glo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研議中</a:t>
            </a:r>
            <a:endParaRPr lang="zh-TW" altLang="en-US" sz="2000" dirty="0">
              <a:effectLst>
                <a:glow rad="101600">
                  <a:srgbClr val="FFFF00">
                    <a:alpha val="40000"/>
                  </a:srgbClr>
                </a:glow>
              </a:effectLst>
            </a:endParaRPr>
          </a:p>
        </p:txBody>
      </p:sp>
      <p:grpSp>
        <p:nvGrpSpPr>
          <p:cNvPr id="34" name="群組 33"/>
          <p:cNvGrpSpPr/>
          <p:nvPr/>
        </p:nvGrpSpPr>
        <p:grpSpPr>
          <a:xfrm>
            <a:off x="596900" y="1681718"/>
            <a:ext cx="7720012" cy="3742805"/>
            <a:chOff x="596900" y="2002996"/>
            <a:chExt cx="7720012" cy="3742805"/>
          </a:xfrm>
        </p:grpSpPr>
        <p:cxnSp>
          <p:nvCxnSpPr>
            <p:cNvPr id="35" name="直線接點 34"/>
            <p:cNvCxnSpPr/>
            <p:nvPr/>
          </p:nvCxnSpPr>
          <p:spPr bwMode="auto">
            <a:xfrm>
              <a:off x="2828588" y="2115774"/>
              <a:ext cx="0" cy="3618984"/>
            </a:xfrm>
            <a:prstGeom prst="line">
              <a:avLst/>
            </a:prstGeom>
            <a:gradFill rotWithShape="1">
              <a:gsLst>
                <a:gs pos="0">
                  <a:srgbClr val="FFCC00"/>
                </a:gs>
                <a:gs pos="50000">
                  <a:schemeClr val="bg1"/>
                </a:gs>
                <a:gs pos="100000">
                  <a:srgbClr val="FFCC00"/>
                </a:gs>
              </a:gsLst>
              <a:lin ang="5400000" scaled="1"/>
            </a:gra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" name="文字方塊 35"/>
            <p:cNvSpPr txBox="1"/>
            <p:nvPr/>
          </p:nvSpPr>
          <p:spPr>
            <a:xfrm>
              <a:off x="596900" y="2002997"/>
              <a:ext cx="2398827" cy="492443"/>
            </a:xfrm>
            <a:prstGeom prst="rect">
              <a:avLst/>
            </a:prstGeom>
            <a:noFill/>
            <a:effectLst>
              <a:outerShdw blurRad="40005" dist="22860" dir="5400000" algn="ctr" rotWithShape="0">
                <a:srgbClr val="000000">
                  <a:alpha val="35000"/>
                </a:srgb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600">
                  <a:solidFill>
                    <a:srgbClr val="0000FF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en-US" altLang="zh-TW" dirty="0"/>
                <a:t>《</a:t>
              </a:r>
              <a:r>
                <a:rPr lang="zh-TW" altLang="en-US" dirty="0"/>
                <a:t>產業需求</a:t>
              </a:r>
              <a:r>
                <a:rPr lang="en-US" altLang="zh-TW" dirty="0"/>
                <a:t>》</a:t>
              </a:r>
              <a:endParaRPr lang="zh-TW" altLang="en-US" dirty="0"/>
            </a:p>
          </p:txBody>
        </p:sp>
        <p:cxnSp>
          <p:nvCxnSpPr>
            <p:cNvPr id="37" name="直線接點 36"/>
            <p:cNvCxnSpPr/>
            <p:nvPr/>
          </p:nvCxnSpPr>
          <p:spPr bwMode="auto">
            <a:xfrm>
              <a:off x="5843636" y="2126817"/>
              <a:ext cx="0" cy="3618984"/>
            </a:xfrm>
            <a:prstGeom prst="line">
              <a:avLst/>
            </a:prstGeom>
            <a:gradFill rotWithShape="1">
              <a:gsLst>
                <a:gs pos="0">
                  <a:srgbClr val="FFCC00"/>
                </a:gs>
                <a:gs pos="50000">
                  <a:schemeClr val="bg1"/>
                </a:gs>
                <a:gs pos="100000">
                  <a:srgbClr val="FFCC00"/>
                </a:gs>
              </a:gsLst>
              <a:lin ang="5400000" scaled="1"/>
            </a:gra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文字方塊 37"/>
            <p:cNvSpPr txBox="1"/>
            <p:nvPr/>
          </p:nvSpPr>
          <p:spPr>
            <a:xfrm>
              <a:off x="2995727" y="2002996"/>
              <a:ext cx="2857497" cy="492443"/>
            </a:xfrm>
            <a:prstGeom prst="rect">
              <a:avLst/>
            </a:prstGeom>
            <a:noFill/>
            <a:effectLst>
              <a:outerShdw blurRad="40005" dist="22860" dir="5400000" algn="ctr" rotWithShape="0">
                <a:srgbClr val="000000">
                  <a:alpha val="35000"/>
                </a:srgb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600">
                  <a:solidFill>
                    <a:srgbClr val="0000FF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en-US" altLang="zh-TW" dirty="0"/>
                <a:t>《</a:t>
              </a:r>
              <a:r>
                <a:rPr lang="zh-TW" altLang="en-US" dirty="0"/>
                <a:t>參與媒合機關</a:t>
              </a:r>
              <a:r>
                <a:rPr lang="en-US" altLang="zh-TW" dirty="0"/>
                <a:t>》</a:t>
              </a:r>
              <a:endParaRPr lang="zh-TW" altLang="en-US" dirty="0"/>
            </a:p>
          </p:txBody>
        </p:sp>
        <p:sp>
          <p:nvSpPr>
            <p:cNvPr id="39" name="文字方塊 38"/>
            <p:cNvSpPr txBox="1"/>
            <p:nvPr/>
          </p:nvSpPr>
          <p:spPr>
            <a:xfrm>
              <a:off x="6020361" y="2002996"/>
              <a:ext cx="2296551" cy="492443"/>
            </a:xfrm>
            <a:prstGeom prst="rect">
              <a:avLst/>
            </a:prstGeom>
            <a:noFill/>
            <a:effectLst>
              <a:outerShdw blurRad="40005" dist="22860" dir="5400000" algn="ctr" rotWithShape="0">
                <a:srgbClr val="000000">
                  <a:alpha val="35000"/>
                </a:srgb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600">
                  <a:solidFill>
                    <a:srgbClr val="0000FF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en-US" altLang="zh-TW" dirty="0"/>
                <a:t>《</a:t>
              </a:r>
              <a:r>
                <a:rPr lang="zh-TW" altLang="en-US" dirty="0"/>
                <a:t>媒合結果</a:t>
              </a:r>
              <a:r>
                <a:rPr lang="en-US" altLang="zh-TW" dirty="0"/>
                <a:t>》</a:t>
              </a:r>
              <a:endParaRPr lang="zh-TW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8697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訂設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訂設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9GSN先期">
  <a:themeElements>
    <a:clrScheme name="預設簡報設計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預設簡報設計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9GSN先期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9GSN先期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9GSN先期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9GSN先期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9GSN先期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9GSN先期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9GSN先期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9GSN先期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9GSN先期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1_99GSN先期 8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0000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13_99GSN先期 9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0000FF"/>
    </a:hlink>
    <a:folHlink>
      <a:srgbClr val="0000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123305</TotalTime>
  <Words>656</Words>
  <Application>Microsoft Office PowerPoint</Application>
  <PresentationFormat>如螢幕大小 (4:3)</PresentationFormat>
  <Paragraphs>143</Paragraphs>
  <Slides>14</Slides>
  <Notes>14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14</vt:i4>
      </vt:variant>
    </vt:vector>
  </HeadingPairs>
  <TitlesOfParts>
    <vt:vector size="23" baseType="lpstr">
      <vt:lpstr>微軟正黑體</vt:lpstr>
      <vt:lpstr>新細明體</vt:lpstr>
      <vt:lpstr>標楷體</vt:lpstr>
      <vt:lpstr>Arial</vt:lpstr>
      <vt:lpstr>Calibri</vt:lpstr>
      <vt:lpstr>Times New Roman</vt:lpstr>
      <vt:lpstr>Wingdings</vt:lpstr>
      <vt:lpstr>自訂設計</vt:lpstr>
      <vt:lpstr>99GSN先期</vt:lpstr>
      <vt:lpstr>政府資料開放供需媒合</vt:lpstr>
      <vt:lpstr>PowerPoint 簡報</vt:lpstr>
      <vt:lpstr>主動開放800項資料集</vt:lpstr>
      <vt:lpstr>民間資料需求蒐集管道</vt:lpstr>
      <vt:lpstr>民間資料需求媒合情形</vt:lpstr>
      <vt:lpstr>媒合情形案例</vt:lpstr>
      <vt:lpstr>PowerPoint 簡報</vt:lpstr>
      <vt:lpstr>PowerPoint 簡報</vt:lpstr>
      <vt:lpstr>PowerPoint 簡報</vt:lpstr>
      <vt:lpstr>政府資料開放推動相關作為</vt:lpstr>
      <vt:lpstr>部會內部推動資料開放機制</vt:lpstr>
      <vt:lpstr>積極申請加入OGP</vt:lpstr>
      <vt:lpstr>資料開放供需合作建議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e政府服務平台營運中心</dc:title>
  <dc:creator>kikikoko</dc:creator>
  <cp:lastModifiedBy>莊盈志</cp:lastModifiedBy>
  <cp:revision>12374</cp:revision>
  <cp:lastPrinted>2014-09-15T05:20:45Z</cp:lastPrinted>
  <dcterms:created xsi:type="dcterms:W3CDTF">2004-09-06T05:51:23Z</dcterms:created>
  <dcterms:modified xsi:type="dcterms:W3CDTF">2015-05-04T03:22:41Z</dcterms:modified>
</cp:coreProperties>
</file>