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  <p:sldMasterId id="2147483713" r:id="rId2"/>
  </p:sldMasterIdLst>
  <p:notesMasterIdLst>
    <p:notesMasterId r:id="rId34"/>
  </p:notesMasterIdLst>
  <p:handoutMasterIdLst>
    <p:handoutMasterId r:id="rId35"/>
  </p:handoutMasterIdLst>
  <p:sldIdLst>
    <p:sldId id="6299" r:id="rId3"/>
    <p:sldId id="6270" r:id="rId4"/>
    <p:sldId id="6280" r:id="rId5"/>
    <p:sldId id="6300" r:id="rId6"/>
    <p:sldId id="6262" r:id="rId7"/>
    <p:sldId id="6293" r:id="rId8"/>
    <p:sldId id="6271" r:id="rId9"/>
    <p:sldId id="6298" r:id="rId10"/>
    <p:sldId id="6253" r:id="rId11"/>
    <p:sldId id="6268" r:id="rId12"/>
    <p:sldId id="6272" r:id="rId13"/>
    <p:sldId id="6278" r:id="rId14"/>
    <p:sldId id="6289" r:id="rId15"/>
    <p:sldId id="6260" r:id="rId16"/>
    <p:sldId id="6274" r:id="rId17"/>
    <p:sldId id="6231" r:id="rId18"/>
    <p:sldId id="6273" r:id="rId19"/>
    <p:sldId id="6239" r:id="rId20"/>
    <p:sldId id="6194" r:id="rId21"/>
    <p:sldId id="6203" r:id="rId22"/>
    <p:sldId id="6221" r:id="rId23"/>
    <p:sldId id="6244" r:id="rId24"/>
    <p:sldId id="6199" r:id="rId25"/>
    <p:sldId id="6279" r:id="rId26"/>
    <p:sldId id="6264" r:id="rId27"/>
    <p:sldId id="6294" r:id="rId28"/>
    <p:sldId id="6180" r:id="rId29"/>
    <p:sldId id="6193" r:id="rId30"/>
    <p:sldId id="6277" r:id="rId31"/>
    <p:sldId id="6266" r:id="rId32"/>
    <p:sldId id="6119" r:id="rId33"/>
  </p:sldIdLst>
  <p:sldSz cx="9144000" cy="6858000" type="screen4x3"/>
  <p:notesSz cx="7102475" cy="102330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86" userDrawn="1">
          <p15:clr>
            <a:srgbClr val="A4A3A4"/>
          </p15:clr>
        </p15:guide>
        <p15:guide id="2" pos="2197" userDrawn="1">
          <p15:clr>
            <a:srgbClr val="A4A3A4"/>
          </p15:clr>
        </p15:guide>
        <p15:guide id="3" orient="horz" pos="3205" userDrawn="1">
          <p15:clr>
            <a:srgbClr val="A4A3A4"/>
          </p15:clr>
        </p15:guide>
        <p15:guide id="4" pos="2217" userDrawn="1">
          <p15:clr>
            <a:srgbClr val="A4A3A4"/>
          </p15:clr>
        </p15:guide>
        <p15:guide id="5" orient="horz" pos="3224" userDrawn="1">
          <p15:clr>
            <a:srgbClr val="A4A3A4"/>
          </p15:clr>
        </p15:guide>
        <p15:guide id="6" pos="223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陳怡君科長" initials="陳怡君科長" lastIdx="1" clrIdx="0">
    <p:extLst/>
  </p:cmAuthor>
  <p:cmAuthor id="2" name="eric" initials="e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EE8E00"/>
    <a:srgbClr val="FF7C80"/>
    <a:srgbClr val="FFF1C4"/>
    <a:srgbClr val="913FBF"/>
    <a:srgbClr val="B115E9"/>
    <a:srgbClr val="FF9700"/>
    <a:srgbClr val="FF9999"/>
    <a:srgbClr val="FFFF00"/>
    <a:srgbClr val="F123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淺色樣式 2 - 輔色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2833802-FEF1-4C79-8D5D-14CF1EAF98D9}" styleName="淺色樣式 2 - 輔色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660B408-B3CF-4A94-85FC-2B1E0A45F4A2}" styleName="深色樣式 2 - 輔色 1/輔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8B1032C-EA38-4F05-BA0D-38AFFFC7BED3}" styleName="淺色樣式 3 - 輔色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CAF9ED-07DC-4A11-8D7F-57B35C25682E}" styleName="中等深淺樣式 1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C89EF96-8CEA-46FF-86C4-4CE0E7609802}" styleName="淺色樣式 3 - 輔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E9639D4-E3E2-4D34-9284-5A2195B3D0D7}" styleName="淺色樣式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3898" autoAdjust="0"/>
  </p:normalViewPr>
  <p:slideViewPr>
    <p:cSldViewPr snapToGrid="0">
      <p:cViewPr varScale="1">
        <p:scale>
          <a:sx n="113" d="100"/>
          <a:sy n="113" d="100"/>
        </p:scale>
        <p:origin x="145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2064" y="96"/>
      </p:cViewPr>
      <p:guideLst>
        <p:guide orient="horz" pos="3186"/>
        <p:guide pos="2197"/>
        <p:guide orient="horz" pos="3205"/>
        <p:guide pos="2217"/>
        <p:guide orient="horz" pos="3224"/>
        <p:guide pos="2238"/>
      </p:guideLst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%20Date\Users\yjjuang\Desktop\&#21508;&#37096;&#26371;&#36039;&#26009;&#38283;&#25918;&#25104;&#38263;&#25976;&#37327;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更新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工作表1!$A$2:$A$22</c:f>
              <c:strCache>
                <c:ptCount val="21"/>
                <c:pt idx="0">
                  <c:v>衛生福利部</c:v>
                </c:pt>
                <c:pt idx="1">
                  <c:v>內政部</c:v>
                </c:pt>
                <c:pt idx="2">
                  <c:v>交通部</c:v>
                </c:pt>
                <c:pt idx="3">
                  <c:v>經濟部</c:v>
                </c:pt>
                <c:pt idx="4">
                  <c:v>財政部</c:v>
                </c:pt>
                <c:pt idx="5">
                  <c:v>教育部</c:v>
                </c:pt>
                <c:pt idx="6">
                  <c:v>行政院人事行政總處</c:v>
                </c:pt>
                <c:pt idx="7">
                  <c:v>行政院公共工程委員會</c:v>
                </c:pt>
                <c:pt idx="8">
                  <c:v>行政院環境保護署</c:v>
                </c:pt>
                <c:pt idx="9">
                  <c:v>行政院農業委員會</c:v>
                </c:pt>
                <c:pt idx="10">
                  <c:v>國家發展委員會</c:v>
                </c:pt>
                <c:pt idx="11">
                  <c:v>中央選舉委員會</c:v>
                </c:pt>
                <c:pt idx="12">
                  <c:v>勞動部</c:v>
                </c:pt>
                <c:pt idx="13">
                  <c:v>法務部</c:v>
                </c:pt>
                <c:pt idx="14">
                  <c:v>行政院主計總處</c:v>
                </c:pt>
                <c:pt idx="15">
                  <c:v>金融監督管理委員會</c:v>
                </c:pt>
                <c:pt idx="16">
                  <c:v>科技部</c:v>
                </c:pt>
                <c:pt idx="17">
                  <c:v>行政院原子能委員會</c:v>
                </c:pt>
                <c:pt idx="18">
                  <c:v>文化部</c:v>
                </c:pt>
                <c:pt idx="19">
                  <c:v>外交部</c:v>
                </c:pt>
                <c:pt idx="20">
                  <c:v>國防部</c:v>
                </c:pt>
              </c:strCache>
            </c:strRef>
          </c:cat>
          <c:val>
            <c:numRef>
              <c:f>工作表1!$B$2:$B$22</c:f>
              <c:numCache>
                <c:formatCode>General</c:formatCode>
                <c:ptCount val="21"/>
                <c:pt idx="0">
                  <c:v>42</c:v>
                </c:pt>
                <c:pt idx="1">
                  <c:v>28</c:v>
                </c:pt>
                <c:pt idx="2">
                  <c:v>17</c:v>
                </c:pt>
                <c:pt idx="3">
                  <c:v>20</c:v>
                </c:pt>
                <c:pt idx="4">
                  <c:v>9</c:v>
                </c:pt>
                <c:pt idx="5">
                  <c:v>9</c:v>
                </c:pt>
                <c:pt idx="6">
                  <c:v>7</c:v>
                </c:pt>
                <c:pt idx="7">
                  <c:v>1</c:v>
                </c:pt>
                <c:pt idx="8">
                  <c:v>4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3</c:v>
                </c:pt>
                <c:pt idx="14">
                  <c:v>2</c:v>
                </c:pt>
                <c:pt idx="15">
                  <c:v>2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無更新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  <a:sp3d/>
          </c:spPr>
          <c:invertIfNegative val="0"/>
          <c:cat>
            <c:strRef>
              <c:f>工作表1!$A$2:$A$22</c:f>
              <c:strCache>
                <c:ptCount val="21"/>
                <c:pt idx="0">
                  <c:v>衛生福利部</c:v>
                </c:pt>
                <c:pt idx="1">
                  <c:v>內政部</c:v>
                </c:pt>
                <c:pt idx="2">
                  <c:v>交通部</c:v>
                </c:pt>
                <c:pt idx="3">
                  <c:v>經濟部</c:v>
                </c:pt>
                <c:pt idx="4">
                  <c:v>財政部</c:v>
                </c:pt>
                <c:pt idx="5">
                  <c:v>教育部</c:v>
                </c:pt>
                <c:pt idx="6">
                  <c:v>行政院人事行政總處</c:v>
                </c:pt>
                <c:pt idx="7">
                  <c:v>行政院公共工程委員會</c:v>
                </c:pt>
                <c:pt idx="8">
                  <c:v>行政院環境保護署</c:v>
                </c:pt>
                <c:pt idx="9">
                  <c:v>行政院農業委員會</c:v>
                </c:pt>
                <c:pt idx="10">
                  <c:v>國家發展委員會</c:v>
                </c:pt>
                <c:pt idx="11">
                  <c:v>中央選舉委員會</c:v>
                </c:pt>
                <c:pt idx="12">
                  <c:v>勞動部</c:v>
                </c:pt>
                <c:pt idx="13">
                  <c:v>法務部</c:v>
                </c:pt>
                <c:pt idx="14">
                  <c:v>行政院主計總處</c:v>
                </c:pt>
                <c:pt idx="15">
                  <c:v>金融監督管理委員會</c:v>
                </c:pt>
                <c:pt idx="16">
                  <c:v>科技部</c:v>
                </c:pt>
                <c:pt idx="17">
                  <c:v>行政院原子能委員會</c:v>
                </c:pt>
                <c:pt idx="18">
                  <c:v>文化部</c:v>
                </c:pt>
                <c:pt idx="19">
                  <c:v>外交部</c:v>
                </c:pt>
                <c:pt idx="20">
                  <c:v>國防部</c:v>
                </c:pt>
              </c:strCache>
            </c:strRef>
          </c:cat>
          <c:val>
            <c:numRef>
              <c:f>工作表1!$C$2:$C$22</c:f>
              <c:numCache>
                <c:formatCode>General</c:formatCode>
                <c:ptCount val="21"/>
                <c:pt idx="0">
                  <c:v>6</c:v>
                </c:pt>
                <c:pt idx="1">
                  <c:v>1</c:v>
                </c:pt>
                <c:pt idx="2">
                  <c:v>10</c:v>
                </c:pt>
                <c:pt idx="7">
                  <c:v>3</c:v>
                </c:pt>
                <c:pt idx="17">
                  <c:v>0</c:v>
                </c:pt>
                <c:pt idx="2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75748864"/>
        <c:axId val="775749256"/>
        <c:axId val="0"/>
      </c:bar3DChart>
      <c:catAx>
        <c:axId val="775748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vert="eaVert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pPr>
            <a:endParaRPr lang="zh-TW"/>
          </a:p>
        </c:txPr>
        <c:crossAx val="775749256"/>
        <c:crosses val="autoZero"/>
        <c:auto val="1"/>
        <c:lblAlgn val="ctr"/>
        <c:lblOffset val="100"/>
        <c:noMultiLvlLbl val="0"/>
      </c:catAx>
      <c:valAx>
        <c:axId val="775749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775748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8965632250333961"/>
          <c:y val="0.40319502977497546"/>
          <c:w val="7.1299586282049965E-2"/>
          <c:h val="0.123470204249763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defRPr>
          </a:pPr>
          <a:endParaRPr lang="zh-TW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EE8E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工作表1!$A$2:$A$36</c:f>
              <c:strCache>
                <c:ptCount val="35"/>
                <c:pt idx="0">
                  <c:v>科技部</c:v>
                </c:pt>
                <c:pt idx="1">
                  <c:v>教育部</c:v>
                </c:pt>
                <c:pt idx="2">
                  <c:v>經濟部</c:v>
                </c:pt>
                <c:pt idx="3">
                  <c:v>勞動部</c:v>
                </c:pt>
                <c:pt idx="4">
                  <c:v>國家發展委員會</c:v>
                </c:pt>
                <c:pt idx="5">
                  <c:v>行政院環境保護署</c:v>
                </c:pt>
                <c:pt idx="6">
                  <c:v>行政院主計總處</c:v>
                </c:pt>
                <c:pt idx="7">
                  <c:v>原住民族委員會</c:v>
                </c:pt>
                <c:pt idx="8">
                  <c:v>交通部</c:v>
                </c:pt>
                <c:pt idx="9">
                  <c:v>內政部</c:v>
                </c:pt>
                <c:pt idx="10">
                  <c:v>國家通訊傳播委員會</c:v>
                </c:pt>
                <c:pt idx="11">
                  <c:v>中央銀行</c:v>
                </c:pt>
                <c:pt idx="12">
                  <c:v>金融監督管理委員會</c:v>
                </c:pt>
                <c:pt idx="13">
                  <c:v>外交部</c:v>
                </c:pt>
                <c:pt idx="14">
                  <c:v>財政部</c:v>
                </c:pt>
                <c:pt idx="15">
                  <c:v>客家委員會</c:v>
                </c:pt>
                <c:pt idx="16">
                  <c:v>衛生福利部</c:v>
                </c:pt>
                <c:pt idx="17">
                  <c:v>行政院農業委員會</c:v>
                </c:pt>
                <c:pt idx="18">
                  <c:v>文化部</c:v>
                </c:pt>
                <c:pt idx="19">
                  <c:v>法務部</c:v>
                </c:pt>
                <c:pt idx="20">
                  <c:v>僑務委員會</c:v>
                </c:pt>
                <c:pt idx="21">
                  <c:v>國立故宮博物院</c:v>
                </c:pt>
                <c:pt idx="22">
                  <c:v>國軍退除役官兵輔導委員會</c:v>
                </c:pt>
                <c:pt idx="23">
                  <c:v>行政院原子能委員會</c:v>
                </c:pt>
                <c:pt idx="24">
                  <c:v>公平交易委員會</c:v>
                </c:pt>
                <c:pt idx="25">
                  <c:v>行政院大陸委員會</c:v>
                </c:pt>
                <c:pt idx="26">
                  <c:v>行政院公共工程委員會</c:v>
                </c:pt>
                <c:pt idx="27">
                  <c:v>蒙藏委員會</c:v>
                </c:pt>
                <c:pt idx="28">
                  <c:v>行政院海岸巡防署</c:v>
                </c:pt>
                <c:pt idx="29">
                  <c:v>其他公營事業、法人</c:v>
                </c:pt>
                <c:pt idx="30">
                  <c:v>行政院人事行政總處</c:v>
                </c:pt>
                <c:pt idx="31">
                  <c:v>中央選舉委員會</c:v>
                </c:pt>
                <c:pt idx="32">
                  <c:v>臺灣省諮議會</c:v>
                </c:pt>
                <c:pt idx="33">
                  <c:v>國防部</c:v>
                </c:pt>
                <c:pt idx="34">
                  <c:v>行政院</c:v>
                </c:pt>
              </c:strCache>
            </c:strRef>
          </c:cat>
          <c:val>
            <c:numRef>
              <c:f>工作表1!$B$2:$B$36</c:f>
              <c:numCache>
                <c:formatCode>General</c:formatCode>
                <c:ptCount val="35"/>
                <c:pt idx="0">
                  <c:v>90</c:v>
                </c:pt>
                <c:pt idx="1">
                  <c:v>89</c:v>
                </c:pt>
                <c:pt idx="2">
                  <c:v>89</c:v>
                </c:pt>
                <c:pt idx="3">
                  <c:v>78</c:v>
                </c:pt>
                <c:pt idx="4">
                  <c:v>69</c:v>
                </c:pt>
                <c:pt idx="5">
                  <c:v>66</c:v>
                </c:pt>
                <c:pt idx="6">
                  <c:v>65</c:v>
                </c:pt>
                <c:pt idx="7">
                  <c:v>63</c:v>
                </c:pt>
                <c:pt idx="8">
                  <c:v>62</c:v>
                </c:pt>
                <c:pt idx="9">
                  <c:v>60</c:v>
                </c:pt>
                <c:pt idx="10">
                  <c:v>59</c:v>
                </c:pt>
                <c:pt idx="11">
                  <c:v>55</c:v>
                </c:pt>
                <c:pt idx="12">
                  <c:v>55</c:v>
                </c:pt>
                <c:pt idx="13">
                  <c:v>54</c:v>
                </c:pt>
                <c:pt idx="14">
                  <c:v>54</c:v>
                </c:pt>
                <c:pt idx="15">
                  <c:v>54</c:v>
                </c:pt>
                <c:pt idx="16">
                  <c:v>53</c:v>
                </c:pt>
                <c:pt idx="17">
                  <c:v>52</c:v>
                </c:pt>
                <c:pt idx="18">
                  <c:v>51</c:v>
                </c:pt>
                <c:pt idx="19">
                  <c:v>50</c:v>
                </c:pt>
                <c:pt idx="20">
                  <c:v>50</c:v>
                </c:pt>
                <c:pt idx="21">
                  <c:v>50</c:v>
                </c:pt>
                <c:pt idx="22">
                  <c:v>50</c:v>
                </c:pt>
                <c:pt idx="23">
                  <c:v>50</c:v>
                </c:pt>
                <c:pt idx="24">
                  <c:v>50</c:v>
                </c:pt>
                <c:pt idx="25">
                  <c:v>47</c:v>
                </c:pt>
                <c:pt idx="26">
                  <c:v>45</c:v>
                </c:pt>
                <c:pt idx="27">
                  <c:v>31</c:v>
                </c:pt>
                <c:pt idx="28">
                  <c:v>22</c:v>
                </c:pt>
                <c:pt idx="29">
                  <c:v>16</c:v>
                </c:pt>
                <c:pt idx="30">
                  <c:v>10</c:v>
                </c:pt>
                <c:pt idx="31">
                  <c:v>10</c:v>
                </c:pt>
                <c:pt idx="32">
                  <c:v>10</c:v>
                </c:pt>
                <c:pt idx="33">
                  <c:v>9</c:v>
                </c:pt>
                <c:pt idx="34">
                  <c:v>5</c:v>
                </c:pt>
              </c:numCache>
            </c:numRef>
          </c:val>
        </c:ser>
        <c:ser>
          <c:idx val="2"/>
          <c:order val="2"/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工作表1!$A$2:$A$36</c:f>
              <c:strCache>
                <c:ptCount val="35"/>
                <c:pt idx="0">
                  <c:v>科技部</c:v>
                </c:pt>
                <c:pt idx="1">
                  <c:v>教育部</c:v>
                </c:pt>
                <c:pt idx="2">
                  <c:v>經濟部</c:v>
                </c:pt>
                <c:pt idx="3">
                  <c:v>勞動部</c:v>
                </c:pt>
                <c:pt idx="4">
                  <c:v>國家發展委員會</c:v>
                </c:pt>
                <c:pt idx="5">
                  <c:v>行政院環境保護署</c:v>
                </c:pt>
                <c:pt idx="6">
                  <c:v>行政院主計總處</c:v>
                </c:pt>
                <c:pt idx="7">
                  <c:v>原住民族委員會</c:v>
                </c:pt>
                <c:pt idx="8">
                  <c:v>交通部</c:v>
                </c:pt>
                <c:pt idx="9">
                  <c:v>內政部</c:v>
                </c:pt>
                <c:pt idx="10">
                  <c:v>國家通訊傳播委員會</c:v>
                </c:pt>
                <c:pt idx="11">
                  <c:v>中央銀行</c:v>
                </c:pt>
                <c:pt idx="12">
                  <c:v>金融監督管理委員會</c:v>
                </c:pt>
                <c:pt idx="13">
                  <c:v>外交部</c:v>
                </c:pt>
                <c:pt idx="14">
                  <c:v>財政部</c:v>
                </c:pt>
                <c:pt idx="15">
                  <c:v>客家委員會</c:v>
                </c:pt>
                <c:pt idx="16">
                  <c:v>衛生福利部</c:v>
                </c:pt>
                <c:pt idx="17">
                  <c:v>行政院農業委員會</c:v>
                </c:pt>
                <c:pt idx="18">
                  <c:v>文化部</c:v>
                </c:pt>
                <c:pt idx="19">
                  <c:v>法務部</c:v>
                </c:pt>
                <c:pt idx="20">
                  <c:v>僑務委員會</c:v>
                </c:pt>
                <c:pt idx="21">
                  <c:v>國立故宮博物院</c:v>
                </c:pt>
                <c:pt idx="22">
                  <c:v>國軍退除役官兵輔導委員會</c:v>
                </c:pt>
                <c:pt idx="23">
                  <c:v>行政院原子能委員會</c:v>
                </c:pt>
                <c:pt idx="24">
                  <c:v>公平交易委員會</c:v>
                </c:pt>
                <c:pt idx="25">
                  <c:v>行政院大陸委員會</c:v>
                </c:pt>
                <c:pt idx="26">
                  <c:v>行政院公共工程委員會</c:v>
                </c:pt>
                <c:pt idx="27">
                  <c:v>蒙藏委員會</c:v>
                </c:pt>
                <c:pt idx="28">
                  <c:v>行政院海岸巡防署</c:v>
                </c:pt>
                <c:pt idx="29">
                  <c:v>其他公營事業、法人</c:v>
                </c:pt>
                <c:pt idx="30">
                  <c:v>行政院人事行政總處</c:v>
                </c:pt>
                <c:pt idx="31">
                  <c:v>中央選舉委員會</c:v>
                </c:pt>
                <c:pt idx="32">
                  <c:v>臺灣省諮議會</c:v>
                </c:pt>
                <c:pt idx="33">
                  <c:v>國防部</c:v>
                </c:pt>
                <c:pt idx="34">
                  <c:v>行政院</c:v>
                </c:pt>
              </c:strCache>
            </c:strRef>
          </c:cat>
          <c:val>
            <c:numRef>
              <c:f>工作表1!$D$2:$D$36</c:f>
              <c:numCache>
                <c:formatCode>General</c:formatCode>
                <c:ptCount val="35"/>
                <c:pt idx="0">
                  <c:v>87</c:v>
                </c:pt>
                <c:pt idx="1">
                  <c:v>140</c:v>
                </c:pt>
                <c:pt idx="2">
                  <c:v>214</c:v>
                </c:pt>
                <c:pt idx="3">
                  <c:v>93</c:v>
                </c:pt>
                <c:pt idx="4">
                  <c:v>70</c:v>
                </c:pt>
                <c:pt idx="5">
                  <c:v>148</c:v>
                </c:pt>
                <c:pt idx="6">
                  <c:v>151</c:v>
                </c:pt>
                <c:pt idx="7">
                  <c:v>67</c:v>
                </c:pt>
                <c:pt idx="8">
                  <c:v>313</c:v>
                </c:pt>
                <c:pt idx="9">
                  <c:v>142</c:v>
                </c:pt>
                <c:pt idx="10">
                  <c:v>63</c:v>
                </c:pt>
                <c:pt idx="11">
                  <c:v>69</c:v>
                </c:pt>
                <c:pt idx="12">
                  <c:v>83</c:v>
                </c:pt>
                <c:pt idx="13">
                  <c:v>91</c:v>
                </c:pt>
                <c:pt idx="14">
                  <c:v>170</c:v>
                </c:pt>
                <c:pt idx="15">
                  <c:v>61</c:v>
                </c:pt>
                <c:pt idx="16">
                  <c:v>332</c:v>
                </c:pt>
                <c:pt idx="17">
                  <c:v>130</c:v>
                </c:pt>
                <c:pt idx="18">
                  <c:v>142</c:v>
                </c:pt>
                <c:pt idx="19">
                  <c:v>67</c:v>
                </c:pt>
                <c:pt idx="20">
                  <c:v>60</c:v>
                </c:pt>
                <c:pt idx="21">
                  <c:v>50</c:v>
                </c:pt>
                <c:pt idx="22">
                  <c:v>65</c:v>
                </c:pt>
                <c:pt idx="23">
                  <c:v>60</c:v>
                </c:pt>
                <c:pt idx="24">
                  <c:v>60</c:v>
                </c:pt>
                <c:pt idx="25">
                  <c:v>69</c:v>
                </c:pt>
                <c:pt idx="26">
                  <c:v>62</c:v>
                </c:pt>
                <c:pt idx="27">
                  <c:v>31</c:v>
                </c:pt>
                <c:pt idx="28">
                  <c:v>40</c:v>
                </c:pt>
                <c:pt idx="29">
                  <c:v>16</c:v>
                </c:pt>
                <c:pt idx="30">
                  <c:v>17</c:v>
                </c:pt>
                <c:pt idx="31">
                  <c:v>11</c:v>
                </c:pt>
                <c:pt idx="32">
                  <c:v>14</c:v>
                </c:pt>
                <c:pt idx="33">
                  <c:v>104</c:v>
                </c:pt>
                <c:pt idx="34">
                  <c:v>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82694120"/>
        <c:axId val="682694512"/>
      </c:barChart>
      <c:lineChart>
        <c:grouping val="standard"/>
        <c:varyColors val="0"/>
        <c:ser>
          <c:idx val="1"/>
          <c:order val="1"/>
          <c:spPr>
            <a:ln w="28575" cap="rnd">
              <a:solidFill>
                <a:srgbClr val="EE8E00"/>
              </a:solidFill>
              <a:round/>
            </a:ln>
            <a:effectLst/>
          </c:spPr>
          <c:marker>
            <c:symbol val="none"/>
          </c:marker>
          <c:cat>
            <c:strRef>
              <c:f>工作表1!$A$2:$A$36</c:f>
              <c:strCache>
                <c:ptCount val="35"/>
                <c:pt idx="0">
                  <c:v>科技部</c:v>
                </c:pt>
                <c:pt idx="1">
                  <c:v>教育部</c:v>
                </c:pt>
                <c:pt idx="2">
                  <c:v>經濟部</c:v>
                </c:pt>
                <c:pt idx="3">
                  <c:v>勞動部</c:v>
                </c:pt>
                <c:pt idx="4">
                  <c:v>國家發展委員會</c:v>
                </c:pt>
                <c:pt idx="5">
                  <c:v>行政院環境保護署</c:v>
                </c:pt>
                <c:pt idx="6">
                  <c:v>行政院主計總處</c:v>
                </c:pt>
                <c:pt idx="7">
                  <c:v>原住民族委員會</c:v>
                </c:pt>
                <c:pt idx="8">
                  <c:v>交通部</c:v>
                </c:pt>
                <c:pt idx="9">
                  <c:v>內政部</c:v>
                </c:pt>
                <c:pt idx="10">
                  <c:v>國家通訊傳播委員會</c:v>
                </c:pt>
                <c:pt idx="11">
                  <c:v>中央銀行</c:v>
                </c:pt>
                <c:pt idx="12">
                  <c:v>金融監督管理委員會</c:v>
                </c:pt>
                <c:pt idx="13">
                  <c:v>外交部</c:v>
                </c:pt>
                <c:pt idx="14">
                  <c:v>財政部</c:v>
                </c:pt>
                <c:pt idx="15">
                  <c:v>客家委員會</c:v>
                </c:pt>
                <c:pt idx="16">
                  <c:v>衛生福利部</c:v>
                </c:pt>
                <c:pt idx="17">
                  <c:v>行政院農業委員會</c:v>
                </c:pt>
                <c:pt idx="18">
                  <c:v>文化部</c:v>
                </c:pt>
                <c:pt idx="19">
                  <c:v>法務部</c:v>
                </c:pt>
                <c:pt idx="20">
                  <c:v>僑務委員會</c:v>
                </c:pt>
                <c:pt idx="21">
                  <c:v>國立故宮博物院</c:v>
                </c:pt>
                <c:pt idx="22">
                  <c:v>國軍退除役官兵輔導委員會</c:v>
                </c:pt>
                <c:pt idx="23">
                  <c:v>行政院原子能委員會</c:v>
                </c:pt>
                <c:pt idx="24">
                  <c:v>公平交易委員會</c:v>
                </c:pt>
                <c:pt idx="25">
                  <c:v>行政院大陸委員會</c:v>
                </c:pt>
                <c:pt idx="26">
                  <c:v>行政院公共工程委員會</c:v>
                </c:pt>
                <c:pt idx="27">
                  <c:v>蒙藏委員會</c:v>
                </c:pt>
                <c:pt idx="28">
                  <c:v>行政院海岸巡防署</c:v>
                </c:pt>
                <c:pt idx="29">
                  <c:v>其他公營事業、法人</c:v>
                </c:pt>
                <c:pt idx="30">
                  <c:v>行政院人事行政總處</c:v>
                </c:pt>
                <c:pt idx="31">
                  <c:v>中央選舉委員會</c:v>
                </c:pt>
                <c:pt idx="32">
                  <c:v>臺灣省諮議會</c:v>
                </c:pt>
                <c:pt idx="33">
                  <c:v>國防部</c:v>
                </c:pt>
                <c:pt idx="34">
                  <c:v>行政院</c:v>
                </c:pt>
              </c:strCache>
            </c:strRef>
          </c:cat>
          <c:val>
            <c:numRef>
              <c:f>工作表1!$C$2:$C$36</c:f>
              <c:numCache>
                <c:formatCode>General</c:formatCode>
                <c:ptCount val="35"/>
                <c:pt idx="0">
                  <c:v>90</c:v>
                </c:pt>
                <c:pt idx="1">
                  <c:v>89</c:v>
                </c:pt>
                <c:pt idx="2">
                  <c:v>89</c:v>
                </c:pt>
                <c:pt idx="3">
                  <c:v>78</c:v>
                </c:pt>
                <c:pt idx="4">
                  <c:v>69</c:v>
                </c:pt>
                <c:pt idx="5">
                  <c:v>66</c:v>
                </c:pt>
                <c:pt idx="6">
                  <c:v>65</c:v>
                </c:pt>
                <c:pt idx="7">
                  <c:v>63</c:v>
                </c:pt>
                <c:pt idx="8">
                  <c:v>62</c:v>
                </c:pt>
                <c:pt idx="9">
                  <c:v>60</c:v>
                </c:pt>
                <c:pt idx="10">
                  <c:v>59</c:v>
                </c:pt>
                <c:pt idx="11">
                  <c:v>55</c:v>
                </c:pt>
                <c:pt idx="12">
                  <c:v>55</c:v>
                </c:pt>
                <c:pt idx="13">
                  <c:v>54</c:v>
                </c:pt>
                <c:pt idx="14">
                  <c:v>54</c:v>
                </c:pt>
                <c:pt idx="15">
                  <c:v>54</c:v>
                </c:pt>
                <c:pt idx="16">
                  <c:v>53</c:v>
                </c:pt>
                <c:pt idx="17">
                  <c:v>52</c:v>
                </c:pt>
                <c:pt idx="18">
                  <c:v>51</c:v>
                </c:pt>
                <c:pt idx="19">
                  <c:v>50</c:v>
                </c:pt>
                <c:pt idx="20">
                  <c:v>50</c:v>
                </c:pt>
                <c:pt idx="21">
                  <c:v>50</c:v>
                </c:pt>
                <c:pt idx="22">
                  <c:v>50</c:v>
                </c:pt>
                <c:pt idx="23">
                  <c:v>50</c:v>
                </c:pt>
                <c:pt idx="24">
                  <c:v>50</c:v>
                </c:pt>
                <c:pt idx="25">
                  <c:v>47</c:v>
                </c:pt>
                <c:pt idx="26">
                  <c:v>45</c:v>
                </c:pt>
                <c:pt idx="27">
                  <c:v>31</c:v>
                </c:pt>
                <c:pt idx="28">
                  <c:v>22</c:v>
                </c:pt>
                <c:pt idx="29">
                  <c:v>16</c:v>
                </c:pt>
                <c:pt idx="30">
                  <c:v>10</c:v>
                </c:pt>
                <c:pt idx="31">
                  <c:v>10</c:v>
                </c:pt>
                <c:pt idx="32">
                  <c:v>10</c:v>
                </c:pt>
                <c:pt idx="33">
                  <c:v>9</c:v>
                </c:pt>
                <c:pt idx="34">
                  <c:v>5</c:v>
                </c:pt>
              </c:numCache>
            </c:numRef>
          </c:val>
          <c:smooth val="0"/>
        </c:ser>
        <c:ser>
          <c:idx val="3"/>
          <c:order val="3"/>
          <c:spPr>
            <a:ln w="28575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cat>
            <c:strRef>
              <c:f>工作表1!$A$2:$A$36</c:f>
              <c:strCache>
                <c:ptCount val="35"/>
                <c:pt idx="0">
                  <c:v>科技部</c:v>
                </c:pt>
                <c:pt idx="1">
                  <c:v>教育部</c:v>
                </c:pt>
                <c:pt idx="2">
                  <c:v>經濟部</c:v>
                </c:pt>
                <c:pt idx="3">
                  <c:v>勞動部</c:v>
                </c:pt>
                <c:pt idx="4">
                  <c:v>國家發展委員會</c:v>
                </c:pt>
                <c:pt idx="5">
                  <c:v>行政院環境保護署</c:v>
                </c:pt>
                <c:pt idx="6">
                  <c:v>行政院主計總處</c:v>
                </c:pt>
                <c:pt idx="7">
                  <c:v>原住民族委員會</c:v>
                </c:pt>
                <c:pt idx="8">
                  <c:v>交通部</c:v>
                </c:pt>
                <c:pt idx="9">
                  <c:v>內政部</c:v>
                </c:pt>
                <c:pt idx="10">
                  <c:v>國家通訊傳播委員會</c:v>
                </c:pt>
                <c:pt idx="11">
                  <c:v>中央銀行</c:v>
                </c:pt>
                <c:pt idx="12">
                  <c:v>金融監督管理委員會</c:v>
                </c:pt>
                <c:pt idx="13">
                  <c:v>外交部</c:v>
                </c:pt>
                <c:pt idx="14">
                  <c:v>財政部</c:v>
                </c:pt>
                <c:pt idx="15">
                  <c:v>客家委員會</c:v>
                </c:pt>
                <c:pt idx="16">
                  <c:v>衛生福利部</c:v>
                </c:pt>
                <c:pt idx="17">
                  <c:v>行政院農業委員會</c:v>
                </c:pt>
                <c:pt idx="18">
                  <c:v>文化部</c:v>
                </c:pt>
                <c:pt idx="19">
                  <c:v>法務部</c:v>
                </c:pt>
                <c:pt idx="20">
                  <c:v>僑務委員會</c:v>
                </c:pt>
                <c:pt idx="21">
                  <c:v>國立故宮博物院</c:v>
                </c:pt>
                <c:pt idx="22">
                  <c:v>國軍退除役官兵輔導委員會</c:v>
                </c:pt>
                <c:pt idx="23">
                  <c:v>行政院原子能委員會</c:v>
                </c:pt>
                <c:pt idx="24">
                  <c:v>公平交易委員會</c:v>
                </c:pt>
                <c:pt idx="25">
                  <c:v>行政院大陸委員會</c:v>
                </c:pt>
                <c:pt idx="26">
                  <c:v>行政院公共工程委員會</c:v>
                </c:pt>
                <c:pt idx="27">
                  <c:v>蒙藏委員會</c:v>
                </c:pt>
                <c:pt idx="28">
                  <c:v>行政院海岸巡防署</c:v>
                </c:pt>
                <c:pt idx="29">
                  <c:v>其他公營事業、法人</c:v>
                </c:pt>
                <c:pt idx="30">
                  <c:v>行政院人事行政總處</c:v>
                </c:pt>
                <c:pt idx="31">
                  <c:v>中央選舉委員會</c:v>
                </c:pt>
                <c:pt idx="32">
                  <c:v>臺灣省諮議會</c:v>
                </c:pt>
                <c:pt idx="33">
                  <c:v>國防部</c:v>
                </c:pt>
                <c:pt idx="34">
                  <c:v>行政院</c:v>
                </c:pt>
              </c:strCache>
            </c:strRef>
          </c:cat>
          <c:val>
            <c:numRef>
              <c:f>工作表1!$E$2:$E$36</c:f>
              <c:numCache>
                <c:formatCode>General</c:formatCode>
                <c:ptCount val="35"/>
                <c:pt idx="0">
                  <c:v>87</c:v>
                </c:pt>
                <c:pt idx="1">
                  <c:v>140</c:v>
                </c:pt>
                <c:pt idx="2">
                  <c:v>214</c:v>
                </c:pt>
                <c:pt idx="3">
                  <c:v>93</c:v>
                </c:pt>
                <c:pt idx="4">
                  <c:v>70</c:v>
                </c:pt>
                <c:pt idx="5">
                  <c:v>148</c:v>
                </c:pt>
                <c:pt idx="6">
                  <c:v>151</c:v>
                </c:pt>
                <c:pt idx="7">
                  <c:v>67</c:v>
                </c:pt>
                <c:pt idx="8">
                  <c:v>313</c:v>
                </c:pt>
                <c:pt idx="9">
                  <c:v>142</c:v>
                </c:pt>
                <c:pt idx="10">
                  <c:v>63</c:v>
                </c:pt>
                <c:pt idx="11">
                  <c:v>69</c:v>
                </c:pt>
                <c:pt idx="12">
                  <c:v>83</c:v>
                </c:pt>
                <c:pt idx="13">
                  <c:v>91</c:v>
                </c:pt>
                <c:pt idx="14">
                  <c:v>170</c:v>
                </c:pt>
                <c:pt idx="15">
                  <c:v>61</c:v>
                </c:pt>
                <c:pt idx="16">
                  <c:v>332</c:v>
                </c:pt>
                <c:pt idx="17">
                  <c:v>130</c:v>
                </c:pt>
                <c:pt idx="18">
                  <c:v>142</c:v>
                </c:pt>
                <c:pt idx="19">
                  <c:v>67</c:v>
                </c:pt>
                <c:pt idx="20">
                  <c:v>60</c:v>
                </c:pt>
                <c:pt idx="21">
                  <c:v>50</c:v>
                </c:pt>
                <c:pt idx="22">
                  <c:v>65</c:v>
                </c:pt>
                <c:pt idx="23">
                  <c:v>60</c:v>
                </c:pt>
                <c:pt idx="24">
                  <c:v>60</c:v>
                </c:pt>
                <c:pt idx="25">
                  <c:v>69</c:v>
                </c:pt>
                <c:pt idx="26">
                  <c:v>62</c:v>
                </c:pt>
                <c:pt idx="27">
                  <c:v>31</c:v>
                </c:pt>
                <c:pt idx="28">
                  <c:v>40</c:v>
                </c:pt>
                <c:pt idx="29">
                  <c:v>16</c:v>
                </c:pt>
                <c:pt idx="30">
                  <c:v>17</c:v>
                </c:pt>
                <c:pt idx="31">
                  <c:v>11</c:v>
                </c:pt>
                <c:pt idx="32">
                  <c:v>14</c:v>
                </c:pt>
                <c:pt idx="33">
                  <c:v>104</c:v>
                </c:pt>
                <c:pt idx="34">
                  <c:v>21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82694120"/>
        <c:axId val="682694512"/>
      </c:lineChart>
      <c:catAx>
        <c:axId val="682694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eaVert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682694512"/>
        <c:crosses val="autoZero"/>
        <c:auto val="1"/>
        <c:lblAlgn val="ctr"/>
        <c:lblOffset val="100"/>
        <c:noMultiLvlLbl val="0"/>
      </c:catAx>
      <c:valAx>
        <c:axId val="682694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6826941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數列 1</c:v>
                </c:pt>
              </c:strCache>
            </c:strRef>
          </c:tx>
          <c:spPr>
            <a:solidFill>
              <a:srgbClr val="EE8E00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工作表1!$A$2:$A$9</c:f>
              <c:strCache>
                <c:ptCount val="8"/>
                <c:pt idx="0">
                  <c:v>臺北市</c:v>
                </c:pt>
                <c:pt idx="1">
                  <c:v>新北市</c:v>
                </c:pt>
                <c:pt idx="2">
                  <c:v>高雄市</c:v>
                </c:pt>
                <c:pt idx="3">
                  <c:v>臺中市</c:v>
                </c:pt>
                <c:pt idx="4">
                  <c:v>宜蘭縣</c:v>
                </c:pt>
                <c:pt idx="5">
                  <c:v>新竹縣</c:v>
                </c:pt>
                <c:pt idx="6">
                  <c:v>臺南市</c:v>
                </c:pt>
                <c:pt idx="7">
                  <c:v>嘉義市</c:v>
                </c:pt>
              </c:strCache>
            </c:strRef>
          </c:cat>
          <c:val>
            <c:numRef>
              <c:f>工作表1!$B$2:$B$9</c:f>
              <c:numCache>
                <c:formatCode>General</c:formatCode>
                <c:ptCount val="8"/>
                <c:pt idx="0">
                  <c:v>353</c:v>
                </c:pt>
                <c:pt idx="1">
                  <c:v>237</c:v>
                </c:pt>
                <c:pt idx="2">
                  <c:v>233</c:v>
                </c:pt>
                <c:pt idx="3">
                  <c:v>132</c:v>
                </c:pt>
                <c:pt idx="4">
                  <c:v>96</c:v>
                </c:pt>
                <c:pt idx="5">
                  <c:v>51</c:v>
                </c:pt>
                <c:pt idx="6">
                  <c:v>47</c:v>
                </c:pt>
                <c:pt idx="7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75750432"/>
        <c:axId val="680995432"/>
        <c:axId val="0"/>
      </c:bar3DChart>
      <c:catAx>
        <c:axId val="775750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pPr>
            <a:endParaRPr lang="zh-TW"/>
          </a:p>
        </c:txPr>
        <c:crossAx val="680995432"/>
        <c:crosses val="autoZero"/>
        <c:auto val="1"/>
        <c:lblAlgn val="ctr"/>
        <c:lblOffset val="100"/>
        <c:noMultiLvlLbl val="0"/>
      </c:catAx>
      <c:valAx>
        <c:axId val="680995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pPr>
            <a:endParaRPr lang="zh-TW"/>
          </a:p>
        </c:txPr>
        <c:crossAx val="775750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微軟正黑體" panose="020B0604030504040204" pitchFamily="34" charset="-120"/>
          <a:ea typeface="微軟正黑體" panose="020B0604030504040204" pitchFamily="34" charset="-120"/>
        </a:defRPr>
      </a:pPr>
      <a:endParaRPr lang="zh-TW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數列 1</c:v>
                </c:pt>
              </c:strCache>
            </c:strRef>
          </c:tx>
          <c:spPr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工作表1!$A$2:$A$33</c:f>
              <c:strCache>
                <c:ptCount val="32"/>
                <c:pt idx="0">
                  <c:v>教育部</c:v>
                </c:pt>
                <c:pt idx="1">
                  <c:v>內政部</c:v>
                </c:pt>
                <c:pt idx="2">
                  <c:v>經濟部</c:v>
                </c:pt>
                <c:pt idx="3">
                  <c:v>科技部</c:v>
                </c:pt>
                <c:pt idx="4">
                  <c:v>法務部</c:v>
                </c:pt>
                <c:pt idx="5">
                  <c:v>外交部</c:v>
                </c:pt>
                <c:pt idx="6">
                  <c:v>中央銀行</c:v>
                </c:pt>
                <c:pt idx="7">
                  <c:v>財政部</c:v>
                </c:pt>
                <c:pt idx="8">
                  <c:v>勞動部</c:v>
                </c:pt>
                <c:pt idx="9">
                  <c:v>衛生福利部</c:v>
                </c:pt>
                <c:pt idx="10">
                  <c:v>文化部</c:v>
                </c:pt>
                <c:pt idx="11">
                  <c:v>國軍退除役官兵輔導委員會</c:v>
                </c:pt>
                <c:pt idx="12">
                  <c:v>交通部</c:v>
                </c:pt>
                <c:pt idx="13">
                  <c:v>國防部</c:v>
                </c:pt>
                <c:pt idx="14">
                  <c:v>行政院農業委員會</c:v>
                </c:pt>
                <c:pt idx="15">
                  <c:v>國家發展委員會</c:v>
                </c:pt>
                <c:pt idx="16">
                  <c:v>行政院環境保護署</c:v>
                </c:pt>
                <c:pt idx="17">
                  <c:v>中央選舉委員會</c:v>
                </c:pt>
                <c:pt idx="18">
                  <c:v>國立故宮博物院</c:v>
                </c:pt>
                <c:pt idx="19">
                  <c:v>公平交易委員會</c:v>
                </c:pt>
                <c:pt idx="20">
                  <c:v>客家委員會</c:v>
                </c:pt>
                <c:pt idx="21">
                  <c:v>行政院人事行政總處</c:v>
                </c:pt>
                <c:pt idx="22">
                  <c:v>蒙藏委員會</c:v>
                </c:pt>
                <c:pt idx="23">
                  <c:v>原住民族委員會</c:v>
                </c:pt>
                <c:pt idx="24">
                  <c:v>僑務委員會</c:v>
                </c:pt>
                <c:pt idx="25">
                  <c:v>行政院主計總處</c:v>
                </c:pt>
                <c:pt idx="26">
                  <c:v>行政院大陸委員會</c:v>
                </c:pt>
                <c:pt idx="27">
                  <c:v>行政院原子能委員會</c:v>
                </c:pt>
                <c:pt idx="28">
                  <c:v>行政院海岸巡防署</c:v>
                </c:pt>
                <c:pt idx="29">
                  <c:v>國家通訊傳播委員會</c:v>
                </c:pt>
                <c:pt idx="30">
                  <c:v>金融監督管理委員會</c:v>
                </c:pt>
                <c:pt idx="31">
                  <c:v>行政院公共工程委員會</c:v>
                </c:pt>
              </c:strCache>
            </c:strRef>
          </c:cat>
          <c:val>
            <c:numRef>
              <c:f>工作表1!$B$2:$B$33</c:f>
              <c:numCache>
                <c:formatCode>General</c:formatCode>
                <c:ptCount val="32"/>
                <c:pt idx="0">
                  <c:v>141</c:v>
                </c:pt>
                <c:pt idx="1">
                  <c:v>110</c:v>
                </c:pt>
                <c:pt idx="2">
                  <c:v>106</c:v>
                </c:pt>
                <c:pt idx="3">
                  <c:v>104</c:v>
                </c:pt>
                <c:pt idx="4">
                  <c:v>82</c:v>
                </c:pt>
                <c:pt idx="5">
                  <c:v>47</c:v>
                </c:pt>
                <c:pt idx="6">
                  <c:v>44</c:v>
                </c:pt>
                <c:pt idx="7">
                  <c:v>43</c:v>
                </c:pt>
                <c:pt idx="8">
                  <c:v>43</c:v>
                </c:pt>
                <c:pt idx="9">
                  <c:v>41</c:v>
                </c:pt>
                <c:pt idx="10">
                  <c:v>38</c:v>
                </c:pt>
                <c:pt idx="11">
                  <c:v>28</c:v>
                </c:pt>
                <c:pt idx="12">
                  <c:v>27</c:v>
                </c:pt>
                <c:pt idx="13">
                  <c:v>16</c:v>
                </c:pt>
                <c:pt idx="14">
                  <c:v>16</c:v>
                </c:pt>
                <c:pt idx="15">
                  <c:v>13</c:v>
                </c:pt>
                <c:pt idx="16">
                  <c:v>7</c:v>
                </c:pt>
                <c:pt idx="17">
                  <c:v>6</c:v>
                </c:pt>
                <c:pt idx="18">
                  <c:v>5</c:v>
                </c:pt>
                <c:pt idx="19">
                  <c:v>5</c:v>
                </c:pt>
                <c:pt idx="20">
                  <c:v>5</c:v>
                </c:pt>
                <c:pt idx="21">
                  <c:v>4</c:v>
                </c:pt>
                <c:pt idx="22">
                  <c:v>3</c:v>
                </c:pt>
                <c:pt idx="23">
                  <c:v>3</c:v>
                </c:pt>
                <c:pt idx="24">
                  <c:v>2</c:v>
                </c:pt>
                <c:pt idx="25">
                  <c:v>2</c:v>
                </c:pt>
                <c:pt idx="26">
                  <c:v>2</c:v>
                </c:pt>
                <c:pt idx="27">
                  <c:v>2</c:v>
                </c:pt>
                <c:pt idx="28">
                  <c:v>1</c:v>
                </c:pt>
                <c:pt idx="29">
                  <c:v>1</c:v>
                </c:pt>
                <c:pt idx="30">
                  <c:v>0</c:v>
                </c:pt>
                <c:pt idx="3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360300744"/>
        <c:axId val="360301136"/>
        <c:axId val="0"/>
      </c:bar3DChart>
      <c:catAx>
        <c:axId val="360300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vert="eaVert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pPr>
            <a:endParaRPr lang="zh-TW"/>
          </a:p>
        </c:txPr>
        <c:crossAx val="360301136"/>
        <c:crosses val="autoZero"/>
        <c:auto val="1"/>
        <c:lblAlgn val="ctr"/>
        <c:lblOffset val="100"/>
        <c:noMultiLvlLbl val="0"/>
      </c:catAx>
      <c:valAx>
        <c:axId val="360301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3603007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數列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工作表1!$A$2:$A$16</c:f>
              <c:strCache>
                <c:ptCount val="15"/>
                <c:pt idx="0">
                  <c:v>原住民族委員會</c:v>
                </c:pt>
                <c:pt idx="1">
                  <c:v>經濟部</c:v>
                </c:pt>
                <c:pt idx="2">
                  <c:v>環境保護署</c:v>
                </c:pt>
                <c:pt idx="3">
                  <c:v>科技部</c:v>
                </c:pt>
                <c:pt idx="4">
                  <c:v>國發會</c:v>
                </c:pt>
                <c:pt idx="5">
                  <c:v>國家通訊傳播委員會</c:v>
                </c:pt>
                <c:pt idx="6">
                  <c:v>法務部</c:v>
                </c:pt>
                <c:pt idx="7">
                  <c:v>交通部</c:v>
                </c:pt>
                <c:pt idx="8">
                  <c:v>財政部</c:v>
                </c:pt>
                <c:pt idx="9">
                  <c:v>勞動部</c:v>
                </c:pt>
                <c:pt idx="10">
                  <c:v>文化部</c:v>
                </c:pt>
                <c:pt idx="11">
                  <c:v>僑務委員會</c:v>
                </c:pt>
                <c:pt idx="12">
                  <c:v>行政院農業委員會</c:v>
                </c:pt>
                <c:pt idx="13">
                  <c:v>國軍退除役官兵輔導委員會</c:v>
                </c:pt>
                <c:pt idx="14">
                  <c:v>主計總處</c:v>
                </c:pt>
              </c:strCache>
            </c:strRef>
          </c:cat>
          <c:val>
            <c:numRef>
              <c:f>工作表1!$B$2:$B$16</c:f>
              <c:numCache>
                <c:formatCode>General</c:formatCode>
                <c:ptCount val="15"/>
                <c:pt idx="0">
                  <c:v>264</c:v>
                </c:pt>
                <c:pt idx="1">
                  <c:v>68</c:v>
                </c:pt>
                <c:pt idx="2">
                  <c:v>50</c:v>
                </c:pt>
                <c:pt idx="3">
                  <c:v>12</c:v>
                </c:pt>
                <c:pt idx="4">
                  <c:v>9</c:v>
                </c:pt>
                <c:pt idx="5">
                  <c:v>6</c:v>
                </c:pt>
                <c:pt idx="6">
                  <c:v>5</c:v>
                </c:pt>
                <c:pt idx="7">
                  <c:v>4</c:v>
                </c:pt>
                <c:pt idx="8">
                  <c:v>3</c:v>
                </c:pt>
                <c:pt idx="9">
                  <c:v>3</c:v>
                </c:pt>
                <c:pt idx="10">
                  <c:v>2</c:v>
                </c:pt>
                <c:pt idx="11">
                  <c:v>2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75746184"/>
        <c:axId val="775746576"/>
        <c:axId val="0"/>
      </c:bar3DChart>
      <c:catAx>
        <c:axId val="775746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vert="eaVert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pPr>
            <a:endParaRPr lang="zh-TW"/>
          </a:p>
        </c:txPr>
        <c:crossAx val="775746576"/>
        <c:crosses val="autoZero"/>
        <c:auto val="1"/>
        <c:lblAlgn val="ctr"/>
        <c:lblOffset val="100"/>
        <c:noMultiLvlLbl val="0"/>
      </c:catAx>
      <c:valAx>
        <c:axId val="775746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775746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/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alpha val="0"/>
            </a:schemeClr>
          </a:gs>
          <a:gs pos="50000">
            <a:schemeClr val="phClr"/>
          </a:gs>
        </a:gsLst>
        <a:lin ang="5400000" scaled="0"/>
      </a:gradFill>
      <a:sp3d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B160FD-CD45-4C4F-9F46-5D8157965CA8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37DECCE8-C9C5-4750-8C40-28AF930D2AC4}">
      <dgm:prSet phldrT="[文字]" custT="1"/>
      <dgm:spPr/>
      <dgm:t>
        <a:bodyPr/>
        <a:lstStyle/>
        <a:p>
          <a:r>
            <a:rPr lang="en-US" altLang="zh-TW" sz="2400" dirty="0" smtClean="0"/>
            <a:t>102</a:t>
          </a:r>
          <a:r>
            <a:rPr lang="zh-TW" altLang="en-US" sz="2400" dirty="0" smtClean="0"/>
            <a:t>年至</a:t>
          </a:r>
          <a:r>
            <a:rPr lang="en-US" altLang="zh-TW" sz="2400" dirty="0" smtClean="0"/>
            <a:t>103</a:t>
          </a:r>
          <a:r>
            <a:rPr lang="zh-TW" altLang="en-US" sz="2400" dirty="0" smtClean="0"/>
            <a:t>年</a:t>
          </a:r>
          <a:endParaRPr lang="zh-TW" altLang="en-US" sz="2400" dirty="0"/>
        </a:p>
      </dgm:t>
    </dgm:pt>
    <dgm:pt modelId="{191CFD2D-D1FB-41B5-89F6-48EF88A0C7D1}" type="parTrans" cxnId="{1B0E5CB1-35F7-491D-BFBF-56255FAC2919}">
      <dgm:prSet/>
      <dgm:spPr/>
      <dgm:t>
        <a:bodyPr/>
        <a:lstStyle/>
        <a:p>
          <a:endParaRPr lang="zh-TW" altLang="en-US"/>
        </a:p>
      </dgm:t>
    </dgm:pt>
    <dgm:pt modelId="{D9B1AC3C-9633-4B88-8CB9-402CF79572E5}" type="sibTrans" cxnId="{1B0E5CB1-35F7-491D-BFBF-56255FAC2919}">
      <dgm:prSet/>
      <dgm:spPr/>
      <dgm:t>
        <a:bodyPr/>
        <a:lstStyle/>
        <a:p>
          <a:endParaRPr lang="zh-TW" altLang="en-US"/>
        </a:p>
      </dgm:t>
    </dgm:pt>
    <dgm:pt modelId="{A8B586E0-000D-4B1A-B40F-124BCBF6135C}">
      <dgm:prSet phldrT="[文字]" custT="1"/>
      <dgm:spPr/>
      <dgm:t>
        <a:bodyPr/>
        <a:lstStyle/>
        <a:p>
          <a:r>
            <a:rPr lang="en-US" altLang="zh-TW" sz="2400" dirty="0" smtClean="0"/>
            <a:t>104</a:t>
          </a:r>
          <a:r>
            <a:rPr lang="zh-TW" altLang="en-US" sz="2400" dirty="0" smtClean="0"/>
            <a:t>年至</a:t>
          </a:r>
          <a:r>
            <a:rPr lang="en-US" altLang="zh-TW" sz="2400" dirty="0" smtClean="0"/>
            <a:t>105</a:t>
          </a:r>
          <a:r>
            <a:rPr lang="zh-TW" altLang="en-US" sz="2400" dirty="0" smtClean="0"/>
            <a:t>年</a:t>
          </a:r>
          <a:endParaRPr lang="zh-TW" altLang="en-US" sz="2400" dirty="0"/>
        </a:p>
      </dgm:t>
    </dgm:pt>
    <dgm:pt modelId="{A6504AD9-4302-4A80-B92B-AAEA18AF6C89}" type="parTrans" cxnId="{089987FE-A09E-4B3B-A5A7-41ACAAA2CA3F}">
      <dgm:prSet/>
      <dgm:spPr/>
      <dgm:t>
        <a:bodyPr/>
        <a:lstStyle/>
        <a:p>
          <a:endParaRPr lang="zh-TW" altLang="en-US"/>
        </a:p>
      </dgm:t>
    </dgm:pt>
    <dgm:pt modelId="{144633C2-B9F6-4342-A9F5-E7BD7479E853}" type="sibTrans" cxnId="{089987FE-A09E-4B3B-A5A7-41ACAAA2CA3F}">
      <dgm:prSet/>
      <dgm:spPr/>
      <dgm:t>
        <a:bodyPr/>
        <a:lstStyle/>
        <a:p>
          <a:endParaRPr lang="zh-TW" altLang="en-US"/>
        </a:p>
      </dgm:t>
    </dgm:pt>
    <dgm:pt modelId="{92C39A6F-ACF4-4678-9121-40B257B4DD71}">
      <dgm:prSet phldrT="[文字]" custT="1"/>
      <dgm:spPr/>
      <dgm:t>
        <a:bodyPr/>
        <a:lstStyle/>
        <a:p>
          <a:r>
            <a:rPr lang="en-US" altLang="zh-TW" sz="2400" dirty="0" smtClean="0"/>
            <a:t>105</a:t>
          </a:r>
          <a:r>
            <a:rPr lang="zh-TW" altLang="en-US" sz="2400" dirty="0" smtClean="0"/>
            <a:t>年至</a:t>
          </a:r>
          <a:r>
            <a:rPr lang="en-US" altLang="zh-TW" sz="2400" dirty="0" smtClean="0"/>
            <a:t>106</a:t>
          </a:r>
          <a:r>
            <a:rPr lang="zh-TW" altLang="en-US" sz="2400" dirty="0" smtClean="0"/>
            <a:t>年</a:t>
          </a:r>
          <a:endParaRPr lang="zh-TW" altLang="en-US" sz="2400" dirty="0"/>
        </a:p>
      </dgm:t>
    </dgm:pt>
    <dgm:pt modelId="{8A3ACF6A-F136-4742-B98B-98E74A0BB5B9}" type="parTrans" cxnId="{0CEA5188-1E88-42D7-A8B5-F24E95CAB686}">
      <dgm:prSet/>
      <dgm:spPr/>
      <dgm:t>
        <a:bodyPr/>
        <a:lstStyle/>
        <a:p>
          <a:endParaRPr lang="zh-TW" altLang="en-US"/>
        </a:p>
      </dgm:t>
    </dgm:pt>
    <dgm:pt modelId="{82C173A7-DE67-4813-B741-5BD69EFAC67F}" type="sibTrans" cxnId="{0CEA5188-1E88-42D7-A8B5-F24E95CAB686}">
      <dgm:prSet/>
      <dgm:spPr/>
      <dgm:t>
        <a:bodyPr/>
        <a:lstStyle/>
        <a:p>
          <a:endParaRPr lang="zh-TW" altLang="en-US"/>
        </a:p>
      </dgm:t>
    </dgm:pt>
    <dgm:pt modelId="{52CDE144-AB7E-4BE7-8138-7F7239EA0153}" type="pres">
      <dgm:prSet presAssocID="{78B160FD-CD45-4C4F-9F46-5D8157965CA8}" presName="arrowDiagram" presStyleCnt="0">
        <dgm:presLayoutVars>
          <dgm:chMax val="5"/>
          <dgm:dir/>
          <dgm:resizeHandles val="exact"/>
        </dgm:presLayoutVars>
      </dgm:prSet>
      <dgm:spPr/>
    </dgm:pt>
    <dgm:pt modelId="{CCF9599C-0C69-4CDA-8490-A64D171EC9BA}" type="pres">
      <dgm:prSet presAssocID="{78B160FD-CD45-4C4F-9F46-5D8157965CA8}" presName="arrow" presStyleLbl="bgShp" presStyleIdx="0" presStyleCnt="1" custLinFactNeighborX="-793" custLinFactNeighborY="-1913"/>
      <dgm:spPr/>
    </dgm:pt>
    <dgm:pt modelId="{1A2D85FC-D7CC-4E05-AE7B-859A888BD82F}" type="pres">
      <dgm:prSet presAssocID="{78B160FD-CD45-4C4F-9F46-5D8157965CA8}" presName="arrowDiagram3" presStyleCnt="0"/>
      <dgm:spPr/>
    </dgm:pt>
    <dgm:pt modelId="{7A3164BD-7EF2-4855-9F20-FB1505129EB0}" type="pres">
      <dgm:prSet presAssocID="{37DECCE8-C9C5-4750-8C40-28AF930D2AC4}" presName="bullet3a" presStyleLbl="node1" presStyleIdx="0" presStyleCnt="3"/>
      <dgm:spPr/>
    </dgm:pt>
    <dgm:pt modelId="{17192E74-51A8-4644-9F4A-1E225D752B56}" type="pres">
      <dgm:prSet presAssocID="{37DECCE8-C9C5-4750-8C40-28AF930D2AC4}" presName="textBox3a" presStyleLbl="revTx" presStyleIdx="0" presStyleCnt="3" custScaleX="145887" custLinFactNeighborX="4705" custLinFactNeighborY="-3847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C88F896-D965-46A1-928F-E70774124C8B}" type="pres">
      <dgm:prSet presAssocID="{A8B586E0-000D-4B1A-B40F-124BCBF6135C}" presName="bullet3b" presStyleLbl="node1" presStyleIdx="1" presStyleCnt="3"/>
      <dgm:spPr>
        <a:solidFill>
          <a:srgbClr val="FF0000"/>
        </a:solidFill>
      </dgm:spPr>
    </dgm:pt>
    <dgm:pt modelId="{C36CF8C9-F7B1-463D-8D9A-C04427F516D3}" type="pres">
      <dgm:prSet presAssocID="{A8B586E0-000D-4B1A-B40F-124BCBF6135C}" presName="textBox3b" presStyleLbl="revTx" presStyleIdx="1" presStyleCnt="3" custScaleX="139002" custLinFactNeighborX="0" custLinFactNeighborY="-2043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744EEA4-BE62-47CA-B72C-AD6C38D96157}" type="pres">
      <dgm:prSet presAssocID="{92C39A6F-ACF4-4678-9121-40B257B4DD71}" presName="bullet3c" presStyleLbl="node1" presStyleIdx="2" presStyleCnt="3"/>
      <dgm:spPr/>
    </dgm:pt>
    <dgm:pt modelId="{4090DB40-2B5C-4FF4-B0CC-BCE2BC74D104}" type="pres">
      <dgm:prSet presAssocID="{92C39A6F-ACF4-4678-9121-40B257B4DD71}" presName="textBox3c" presStyleLbl="revTx" presStyleIdx="2" presStyleCnt="3" custScaleX="168462" custLinFactNeighborX="11434" custLinFactNeighborY="-1599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32A50CD7-A313-4528-9352-4D581EEF48F5}" type="presOf" srcId="{A8B586E0-000D-4B1A-B40F-124BCBF6135C}" destId="{C36CF8C9-F7B1-463D-8D9A-C04427F516D3}" srcOrd="0" destOrd="0" presId="urn:microsoft.com/office/officeart/2005/8/layout/arrow2"/>
    <dgm:cxn modelId="{E9646987-E05E-49EE-A700-E3B4089BB3B8}" type="presOf" srcId="{92C39A6F-ACF4-4678-9121-40B257B4DD71}" destId="{4090DB40-2B5C-4FF4-B0CC-BCE2BC74D104}" srcOrd="0" destOrd="0" presId="urn:microsoft.com/office/officeart/2005/8/layout/arrow2"/>
    <dgm:cxn modelId="{49C83C25-57AD-4DB5-B6DE-F1AB103EC0A3}" type="presOf" srcId="{78B160FD-CD45-4C4F-9F46-5D8157965CA8}" destId="{52CDE144-AB7E-4BE7-8138-7F7239EA0153}" srcOrd="0" destOrd="0" presId="urn:microsoft.com/office/officeart/2005/8/layout/arrow2"/>
    <dgm:cxn modelId="{0CEA5188-1E88-42D7-A8B5-F24E95CAB686}" srcId="{78B160FD-CD45-4C4F-9F46-5D8157965CA8}" destId="{92C39A6F-ACF4-4678-9121-40B257B4DD71}" srcOrd="2" destOrd="0" parTransId="{8A3ACF6A-F136-4742-B98B-98E74A0BB5B9}" sibTransId="{82C173A7-DE67-4813-B741-5BD69EFAC67F}"/>
    <dgm:cxn modelId="{86BA281A-4973-4F1A-8EB0-EAC3D7D8D76A}" type="presOf" srcId="{37DECCE8-C9C5-4750-8C40-28AF930D2AC4}" destId="{17192E74-51A8-4644-9F4A-1E225D752B56}" srcOrd="0" destOrd="0" presId="urn:microsoft.com/office/officeart/2005/8/layout/arrow2"/>
    <dgm:cxn modelId="{089987FE-A09E-4B3B-A5A7-41ACAAA2CA3F}" srcId="{78B160FD-CD45-4C4F-9F46-5D8157965CA8}" destId="{A8B586E0-000D-4B1A-B40F-124BCBF6135C}" srcOrd="1" destOrd="0" parTransId="{A6504AD9-4302-4A80-B92B-AAEA18AF6C89}" sibTransId="{144633C2-B9F6-4342-A9F5-E7BD7479E853}"/>
    <dgm:cxn modelId="{1B0E5CB1-35F7-491D-BFBF-56255FAC2919}" srcId="{78B160FD-CD45-4C4F-9F46-5D8157965CA8}" destId="{37DECCE8-C9C5-4750-8C40-28AF930D2AC4}" srcOrd="0" destOrd="0" parTransId="{191CFD2D-D1FB-41B5-89F6-48EF88A0C7D1}" sibTransId="{D9B1AC3C-9633-4B88-8CB9-402CF79572E5}"/>
    <dgm:cxn modelId="{20A0C9FF-E031-40DD-AC29-9E7563BB42C6}" type="presParOf" srcId="{52CDE144-AB7E-4BE7-8138-7F7239EA0153}" destId="{CCF9599C-0C69-4CDA-8490-A64D171EC9BA}" srcOrd="0" destOrd="0" presId="urn:microsoft.com/office/officeart/2005/8/layout/arrow2"/>
    <dgm:cxn modelId="{4BD8A908-3A3D-4702-AC3F-AEF294A05670}" type="presParOf" srcId="{52CDE144-AB7E-4BE7-8138-7F7239EA0153}" destId="{1A2D85FC-D7CC-4E05-AE7B-859A888BD82F}" srcOrd="1" destOrd="0" presId="urn:microsoft.com/office/officeart/2005/8/layout/arrow2"/>
    <dgm:cxn modelId="{4538E0C5-52E3-47A6-B353-681C364DBCBD}" type="presParOf" srcId="{1A2D85FC-D7CC-4E05-AE7B-859A888BD82F}" destId="{7A3164BD-7EF2-4855-9F20-FB1505129EB0}" srcOrd="0" destOrd="0" presId="urn:microsoft.com/office/officeart/2005/8/layout/arrow2"/>
    <dgm:cxn modelId="{7588F220-8806-41C0-A2B7-F915C3D7B392}" type="presParOf" srcId="{1A2D85FC-D7CC-4E05-AE7B-859A888BD82F}" destId="{17192E74-51A8-4644-9F4A-1E225D752B56}" srcOrd="1" destOrd="0" presId="urn:microsoft.com/office/officeart/2005/8/layout/arrow2"/>
    <dgm:cxn modelId="{0851F678-A29F-4D74-8CD8-6A9F8984932C}" type="presParOf" srcId="{1A2D85FC-D7CC-4E05-AE7B-859A888BD82F}" destId="{AC88F896-D965-46A1-928F-E70774124C8B}" srcOrd="2" destOrd="0" presId="urn:microsoft.com/office/officeart/2005/8/layout/arrow2"/>
    <dgm:cxn modelId="{BEED3822-DC73-40F0-983A-37BA47384299}" type="presParOf" srcId="{1A2D85FC-D7CC-4E05-AE7B-859A888BD82F}" destId="{C36CF8C9-F7B1-463D-8D9A-C04427F516D3}" srcOrd="3" destOrd="0" presId="urn:microsoft.com/office/officeart/2005/8/layout/arrow2"/>
    <dgm:cxn modelId="{48DF443B-8353-428B-BC4D-767E330AF69B}" type="presParOf" srcId="{1A2D85FC-D7CC-4E05-AE7B-859A888BD82F}" destId="{F744EEA4-BE62-47CA-B72C-AD6C38D96157}" srcOrd="4" destOrd="0" presId="urn:microsoft.com/office/officeart/2005/8/layout/arrow2"/>
    <dgm:cxn modelId="{AF423CFC-42EF-42EE-8A97-09FC02F8735B}" type="presParOf" srcId="{1A2D85FC-D7CC-4E05-AE7B-859A888BD82F}" destId="{4090DB40-2B5C-4FF4-B0CC-BCE2BC74D104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0" y="0"/>
            <a:ext cx="3077950" cy="511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83" tIns="47292" rIns="94583" bIns="47292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100" b="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65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955" y="0"/>
            <a:ext cx="3077950" cy="511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83" tIns="47292" rIns="94583" bIns="47292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100" b="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65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0" y="9721941"/>
            <a:ext cx="3077950" cy="509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83" tIns="47292" rIns="94583" bIns="47292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100" b="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65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955" y="9721941"/>
            <a:ext cx="3077950" cy="509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83" tIns="47292" rIns="94583" bIns="47292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100" b="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fld id="{D87A0C0D-9D69-4BC7-80F1-BC0253362165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785415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0" y="0"/>
            <a:ext cx="3077950" cy="511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83" tIns="47292" rIns="94583" bIns="47292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100" b="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955" y="0"/>
            <a:ext cx="3077950" cy="511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83" tIns="47292" rIns="94583" bIns="47292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100" b="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93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1522" y="4860180"/>
            <a:ext cx="5679438" cy="4604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83" tIns="47292" rIns="94583" bIns="472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0" y="9721941"/>
            <a:ext cx="3077950" cy="509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83" tIns="47292" rIns="94583" bIns="47292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100" b="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955" y="9721941"/>
            <a:ext cx="3077950" cy="509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83" tIns="47292" rIns="94583" bIns="47292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100" b="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fld id="{472313D2-6989-4CD4-B09C-B112BDD704CF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667642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2313D2-6989-4CD4-B09C-B112BDD704CF}" type="slidenum">
              <a:rPr lang="zh-TW" altLang="en-US" smtClean="0"/>
              <a:pPr>
                <a:defRPr/>
              </a:pPr>
              <a:t>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331443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2313D2-6989-4CD4-B09C-B112BDD704CF}" type="slidenum">
              <a:rPr lang="zh-TW" altLang="en-US" smtClean="0"/>
              <a:pPr>
                <a:defRPr/>
              </a:pPr>
              <a:t>22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50525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2313D2-6989-4CD4-B09C-B112BDD704CF}" type="slidenum">
              <a:rPr lang="zh-TW" altLang="en-US" smtClean="0"/>
              <a:pPr>
                <a:defRPr/>
              </a:pPr>
              <a:t>23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0879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1141"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1pPr>
            <a:lvl2pPr marL="764016" indent="-293853" defTabSz="981141"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2pPr>
            <a:lvl3pPr marL="1175407" indent="-235082" defTabSz="981141"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3pPr>
            <a:lvl4pPr marL="1645571" indent="-235082" defTabSz="981141"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4pPr>
            <a:lvl5pPr marL="2115735" indent="-235082" defTabSz="981141"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5pPr>
            <a:lvl6pPr marL="2585897" indent="-235082" defTabSz="981141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6pPr>
            <a:lvl7pPr marL="3056060" indent="-235082" defTabSz="981141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7pPr>
            <a:lvl8pPr marL="3526224" indent="-235082" defTabSz="981141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8pPr>
            <a:lvl9pPr marL="3996387" indent="-235082" defTabSz="981141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9pPr>
          </a:lstStyle>
          <a:p>
            <a:fld id="{7962A5AA-2BE7-4BCA-A634-1E745B07F6F5}" type="slidenum">
              <a:rPr lang="en-US" altLang="zh-TW" sz="1300">
                <a:latin typeface="Tahoma" panose="020B0604030504040204" pitchFamily="34" charset="0"/>
                <a:ea typeface="新細明體" panose="02020500000000000000" pitchFamily="18" charset="-120"/>
              </a:rPr>
              <a:pPr/>
              <a:t>27</a:t>
            </a:fld>
            <a:endParaRPr lang="en-US" altLang="zh-TW" sz="1300">
              <a:latin typeface="Tahoma" panose="020B0604030504040204" pitchFamily="34" charset="0"/>
              <a:ea typeface="新細明體" panose="02020500000000000000" pitchFamily="18" charset="-120"/>
            </a:endParaRPr>
          </a:p>
        </p:txBody>
      </p:sp>
      <p:sp>
        <p:nvSpPr>
          <p:cNvPr id="16387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52513" y="787400"/>
            <a:ext cx="5246687" cy="3933825"/>
          </a:xfrm>
          <a:ln/>
        </p:spPr>
      </p:sp>
      <p:sp>
        <p:nvSpPr>
          <p:cNvPr id="16388" name="備忘稿版面配置區 2"/>
          <p:cNvSpPr>
            <a:spLocks noGrp="1"/>
          </p:cNvSpPr>
          <p:nvPr>
            <p:ph type="body" idx="1"/>
          </p:nvPr>
        </p:nvSpPr>
        <p:spPr>
          <a:xfrm>
            <a:off x="736326" y="4982110"/>
            <a:ext cx="5877424" cy="47201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334" tIns="48668" rIns="97334" bIns="48668"/>
          <a:lstStyle/>
          <a:p>
            <a:pPr eaLnBrk="1" hangingPunct="1"/>
            <a:endParaRPr lang="zh-TW" altLang="en-US" dirty="0" smtClean="0"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16389" name="投影片編號版面配置區 3"/>
          <p:cNvSpPr txBox="1">
            <a:spLocks noGrp="1"/>
          </p:cNvSpPr>
          <p:nvPr/>
        </p:nvSpPr>
        <p:spPr bwMode="auto">
          <a:xfrm>
            <a:off x="4163184" y="9965855"/>
            <a:ext cx="3185246" cy="52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334" tIns="48668" rIns="97334" bIns="48668" anchor="b"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9pPr>
          </a:lstStyle>
          <a:p>
            <a:pPr algn="r" eaLnBrk="1" hangingPunct="1"/>
            <a:fld id="{D004038D-A360-40FA-B7F2-79E1EF0454BF}" type="slidenum">
              <a:rPr kumimoji="0" lang="en-US" altLang="zh-TW" sz="1100">
                <a:latin typeface="Arial" panose="020B0604020202020204" pitchFamily="34" charset="0"/>
                <a:ea typeface="新細明體" panose="02020500000000000000" pitchFamily="18" charset="-120"/>
              </a:rPr>
              <a:pPr algn="r" eaLnBrk="1" hangingPunct="1"/>
              <a:t>27</a:t>
            </a:fld>
            <a:endParaRPr kumimoji="0" lang="en-US" altLang="zh-TW" sz="1100">
              <a:latin typeface="Arial" panose="020B0604020202020204" pitchFamily="34" charset="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158280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2313D2-6989-4CD4-B09C-B112BDD704CF}" type="slidenum">
              <a:rPr lang="zh-TW" altLang="en-US" smtClean="0"/>
              <a:pPr>
                <a:defRPr/>
              </a:pPr>
              <a:t>31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15249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8348A-5D51-41D6-980F-D981866E33F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00522-999F-4960-8D53-C7488BADF010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E94F1-286E-4DA4-B4A3-5909218D034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28775"/>
            <a:ext cx="7772400" cy="1470025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11413" y="4221163"/>
            <a:ext cx="4537075" cy="1417637"/>
          </a:xfrm>
        </p:spPr>
        <p:txBody>
          <a:bodyPr/>
          <a:lstStyle>
            <a:lvl1pPr algn="ctr">
              <a:buFont typeface="Wingdings" pitchFamily="2" charset="2"/>
              <a:buNone/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D00FD-9928-43F4-9946-E53335EEB52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562708" y="6351588"/>
            <a:ext cx="7526215" cy="74612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  <a:lvl2pPr marL="742950" indent="-28575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2pPr>
            <a:lvl3pPr marL="11430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3pPr>
            <a:lvl4pPr marL="16002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4pPr>
            <a:lvl5pPr marL="20574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9pPr>
          </a:lstStyle>
          <a:p>
            <a:pPr eaLnBrk="1" hangingPunct="1">
              <a:defRPr/>
            </a:pPr>
            <a:endParaRPr lang="zh-TW" altLang="en-US" sz="3692" smtClean="0">
              <a:solidFill>
                <a:schemeClr val="accent2"/>
              </a:solidFill>
            </a:endParaRPr>
          </a:p>
        </p:txBody>
      </p:sp>
      <p:sp>
        <p:nvSpPr>
          <p:cNvPr id="13" name="Rectangle 13"/>
          <p:cNvSpPr>
            <a:spLocks noChangeArrowheads="1"/>
          </p:cNvSpPr>
          <p:nvPr userDrawn="1"/>
        </p:nvSpPr>
        <p:spPr bwMode="auto">
          <a:xfrm>
            <a:off x="1100504" y="695326"/>
            <a:ext cx="6963508" cy="53975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  <a:lvl2pPr marL="742950" indent="-28575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2pPr>
            <a:lvl3pPr marL="11430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3pPr>
            <a:lvl4pPr marL="16002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4pPr>
            <a:lvl5pPr marL="20574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9pPr>
          </a:lstStyle>
          <a:p>
            <a:pPr eaLnBrk="1" hangingPunct="1">
              <a:defRPr/>
            </a:pPr>
            <a:endParaRPr lang="zh-TW" altLang="en-US" sz="3692" smtClean="0">
              <a:solidFill>
                <a:schemeClr val="accent2"/>
              </a:solidFill>
            </a:endParaRPr>
          </a:p>
        </p:txBody>
      </p:sp>
      <p:pic>
        <p:nvPicPr>
          <p:cNvPr id="14" name="圖片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605" y="6483622"/>
            <a:ext cx="4687765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188"/>
            <a:ext cx="21336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2627313" y="6453188"/>
            <a:ext cx="273685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E322C-A8A6-4FFA-88A5-DDD116B57BA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755650" y="1474788"/>
            <a:ext cx="3810000" cy="4906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18050" y="1474788"/>
            <a:ext cx="3811588" cy="4906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188"/>
            <a:ext cx="21336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2627313" y="6453188"/>
            <a:ext cx="273685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C5EF1-0136-4D07-BE3D-B5F025B695E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188"/>
            <a:ext cx="21336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2627313" y="6453188"/>
            <a:ext cx="273685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4B48F-5B9F-4684-85B8-050784E7E2E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79751" y="377104"/>
            <a:ext cx="7772400" cy="882650"/>
          </a:xfrm>
        </p:spPr>
        <p:txBody>
          <a:bodyPr/>
          <a:lstStyle>
            <a:lvl1pPr algn="ctr"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188"/>
            <a:ext cx="21336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2627313" y="6453188"/>
            <a:ext cx="273685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C9C36-9271-4E6E-ADDB-791F43C08527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188"/>
            <a:ext cx="21336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2627313" y="6453188"/>
            <a:ext cx="273685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A2A9A-4F5D-47FB-B8F9-74074C9D35DF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188"/>
            <a:ext cx="21336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2627313" y="6453188"/>
            <a:ext cx="273685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CA2A2-5D75-45CB-9D18-88C9532C69C0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188"/>
            <a:ext cx="21336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2627313" y="6453188"/>
            <a:ext cx="273685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00B17-076C-4F8E-A426-56FBEADA2A0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0C181-89AC-44D4-8335-D061C7E6C4EF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188"/>
            <a:ext cx="21336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2627313" y="6453188"/>
            <a:ext cx="273685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D315B-DBB1-4DE3-A89A-4ED0F9A06E4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800850" y="404813"/>
            <a:ext cx="2014538" cy="597693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755650" y="404813"/>
            <a:ext cx="5892800" cy="597693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188"/>
            <a:ext cx="21336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2627313" y="6453188"/>
            <a:ext cx="273685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7C252-0FA6-49D2-861B-3854D9ED2C1C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標題，文字及圖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42988" y="404813"/>
            <a:ext cx="7772400" cy="88265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755650" y="1474788"/>
            <a:ext cx="3810000" cy="490696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圖表版面配置區 3"/>
          <p:cNvSpPr>
            <a:spLocks noGrp="1"/>
          </p:cNvSpPr>
          <p:nvPr>
            <p:ph type="chart" sz="half" idx="2"/>
          </p:nvPr>
        </p:nvSpPr>
        <p:spPr>
          <a:xfrm>
            <a:off x="4718050" y="1474788"/>
            <a:ext cx="3811588" cy="4906962"/>
          </a:xfrm>
        </p:spPr>
        <p:txBody>
          <a:bodyPr/>
          <a:lstStyle/>
          <a:p>
            <a:pPr lvl="0"/>
            <a:r>
              <a:rPr lang="zh-TW" altLang="en-US" noProof="0" smtClean="0"/>
              <a:t>按一下圖示以新增圖表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188"/>
            <a:ext cx="21336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2627313" y="6453188"/>
            <a:ext cx="273685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18BA9-C6AF-41E9-8D93-FA14654E36BA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42988" y="404813"/>
            <a:ext cx="7772400" cy="88265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755650" y="1474788"/>
            <a:ext cx="7773988" cy="4906962"/>
          </a:xfrm>
        </p:spPr>
        <p:txBody>
          <a:bodyPr/>
          <a:lstStyle/>
          <a:p>
            <a:pPr lvl="0"/>
            <a:r>
              <a:rPr lang="zh-TW" altLang="en-US" noProof="0" dirty="0" smtClean="0"/>
              <a:t>按一下圖示以新增表格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188"/>
            <a:ext cx="21336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2627313" y="6453188"/>
            <a:ext cx="273685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7CC5E-E608-4E93-A49D-CAA0BE437AA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0B4382-7C4E-4E7B-8DB7-FB39E0211E2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383865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AA6F1-4311-4B0B-8984-4B0F54981040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FDCAC-2369-4CA6-805A-72B6B3606B6C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DB2C4-270E-4A7A-8791-D8A58F68098C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A88FF-4422-4523-A789-9F74E73E3480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EAA63-0045-4547-A096-C2AA9977A4A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965DC-7987-49F7-B5F4-40A380C4F44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211C8-2E07-46C7-AE5B-D1C3010F5D7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標題版面配置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90000"/>
              </a:lnSpc>
              <a:spcBef>
                <a:spcPct val="20000"/>
              </a:spcBef>
              <a:buClr>
                <a:srgbClr val="466BC8"/>
              </a:buClr>
              <a:buSzPct val="160000"/>
              <a:buFont typeface="Wingdings" pitchFamily="2" charset="2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標楷體" pitchFamily="65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lnSpc>
                <a:spcPct val="90000"/>
              </a:lnSpc>
              <a:spcBef>
                <a:spcPct val="20000"/>
              </a:spcBef>
              <a:buClr>
                <a:srgbClr val="466BC8"/>
              </a:buClr>
              <a:buSzPct val="160000"/>
              <a:buFont typeface="Wingdings" pitchFamily="2" charset="2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標楷體" pitchFamily="65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lnSpc>
                <a:spcPct val="90000"/>
              </a:lnSpc>
              <a:spcBef>
                <a:spcPct val="20000"/>
              </a:spcBef>
              <a:buClr>
                <a:srgbClr val="466BC8"/>
              </a:buClr>
              <a:buSzPct val="160000"/>
              <a:buFont typeface="Wingdings" pitchFamily="2" charset="2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標楷體" pitchFamily="65" charset="-120"/>
              </a:defRPr>
            </a:lvl1pPr>
          </a:lstStyle>
          <a:p>
            <a:pPr>
              <a:defRPr/>
            </a:pPr>
            <a:fld id="{0C651F6A-0275-4660-B48C-F4C78249CB6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7" name="Rectangle 11"/>
          <p:cNvSpPr>
            <a:spLocks noChangeArrowheads="1"/>
          </p:cNvSpPr>
          <p:nvPr userDrawn="1"/>
        </p:nvSpPr>
        <p:spPr bwMode="auto">
          <a:xfrm>
            <a:off x="562708" y="6351588"/>
            <a:ext cx="7526215" cy="74612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  <a:lvl2pPr marL="742950" indent="-28575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2pPr>
            <a:lvl3pPr marL="11430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3pPr>
            <a:lvl4pPr marL="16002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4pPr>
            <a:lvl5pPr marL="20574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9pPr>
          </a:lstStyle>
          <a:p>
            <a:pPr eaLnBrk="1" hangingPunct="1">
              <a:defRPr/>
            </a:pPr>
            <a:endParaRPr lang="zh-TW" altLang="en-US" sz="3692" smtClean="0">
              <a:solidFill>
                <a:schemeClr val="accent2"/>
              </a:solidFill>
            </a:endParaRPr>
          </a:p>
        </p:txBody>
      </p:sp>
      <p:sp>
        <p:nvSpPr>
          <p:cNvPr id="8" name="Rectangle 13"/>
          <p:cNvSpPr>
            <a:spLocks noChangeArrowheads="1"/>
          </p:cNvSpPr>
          <p:nvPr userDrawn="1"/>
        </p:nvSpPr>
        <p:spPr bwMode="auto">
          <a:xfrm>
            <a:off x="1100504" y="695326"/>
            <a:ext cx="6963508" cy="53975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  <a:lvl2pPr marL="742950" indent="-28575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2pPr>
            <a:lvl3pPr marL="11430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3pPr>
            <a:lvl4pPr marL="16002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4pPr>
            <a:lvl5pPr marL="20574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9pPr>
          </a:lstStyle>
          <a:p>
            <a:pPr eaLnBrk="1" hangingPunct="1">
              <a:defRPr/>
            </a:pPr>
            <a:endParaRPr lang="zh-TW" altLang="en-US" sz="3692" smtClean="0">
              <a:solidFill>
                <a:schemeClr val="accent2"/>
              </a:solidFill>
            </a:endParaRPr>
          </a:p>
        </p:txBody>
      </p:sp>
      <p:pic>
        <p:nvPicPr>
          <p:cNvPr id="9" name="圖片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304" y="6483350"/>
            <a:ext cx="4687765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90" r:id="rId1"/>
    <p:sldLayoutId id="2147484291" r:id="rId2"/>
    <p:sldLayoutId id="2147484292" r:id="rId3"/>
    <p:sldLayoutId id="2147484293" r:id="rId4"/>
    <p:sldLayoutId id="2147484294" r:id="rId5"/>
    <p:sldLayoutId id="2147484295" r:id="rId6"/>
    <p:sldLayoutId id="2147484296" r:id="rId7"/>
    <p:sldLayoutId id="2147484297" r:id="rId8"/>
    <p:sldLayoutId id="2147484298" r:id="rId9"/>
    <p:sldLayoutId id="2147484299" r:id="rId10"/>
    <p:sldLayoutId id="214748430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28688" y="84138"/>
            <a:ext cx="7772400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按一下以編輯標題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2" y="1166648"/>
            <a:ext cx="7773988" cy="5013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 smtClean="0"/>
              <a:t>按一下以編輯母片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6913" y="6524625"/>
            <a:ext cx="765175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0000"/>
              </a:lnSpc>
              <a:spcBef>
                <a:spcPct val="20000"/>
              </a:spcBef>
              <a:buClr>
                <a:srgbClr val="466BC8"/>
              </a:buClr>
              <a:buSzPct val="160000"/>
              <a:buFont typeface="Wingdings" pitchFamily="2" charset="2"/>
              <a:buNone/>
              <a:defRPr sz="1400" b="0">
                <a:latin typeface="+mn-lt"/>
                <a:ea typeface="新細明體" pitchFamily="18" charset="-120"/>
              </a:defRPr>
            </a:lvl1pPr>
          </a:lstStyle>
          <a:p>
            <a:pPr>
              <a:defRPr/>
            </a:pPr>
            <a:fld id="{DFE7D258-B8A8-4B03-AD2B-3E9159B97B9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562708" y="6351588"/>
            <a:ext cx="7526215" cy="74612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  <a:lvl2pPr marL="742950" indent="-28575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2pPr>
            <a:lvl3pPr marL="11430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3pPr>
            <a:lvl4pPr marL="16002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4pPr>
            <a:lvl5pPr marL="20574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9pPr>
          </a:lstStyle>
          <a:p>
            <a:pPr eaLnBrk="1" hangingPunct="1">
              <a:defRPr/>
            </a:pPr>
            <a:endParaRPr lang="zh-TW" altLang="en-US" sz="3692" smtClean="0">
              <a:solidFill>
                <a:schemeClr val="accent2"/>
              </a:solidFill>
            </a:endParaRPr>
          </a:p>
        </p:txBody>
      </p:sp>
      <p:sp>
        <p:nvSpPr>
          <p:cNvPr id="10" name="Rectangle 13"/>
          <p:cNvSpPr>
            <a:spLocks noChangeArrowheads="1"/>
          </p:cNvSpPr>
          <p:nvPr userDrawn="1"/>
        </p:nvSpPr>
        <p:spPr bwMode="auto">
          <a:xfrm>
            <a:off x="1100504" y="1030066"/>
            <a:ext cx="6963508" cy="53975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  <a:lvl2pPr marL="742950" indent="-28575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2pPr>
            <a:lvl3pPr marL="11430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3pPr>
            <a:lvl4pPr marL="16002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4pPr>
            <a:lvl5pPr marL="20574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9pPr>
          </a:lstStyle>
          <a:p>
            <a:pPr eaLnBrk="1" hangingPunct="1">
              <a:defRPr/>
            </a:pPr>
            <a:endParaRPr lang="zh-TW" altLang="en-US" sz="3692" smtClean="0">
              <a:solidFill>
                <a:schemeClr val="accent2"/>
              </a:solidFill>
            </a:endParaRPr>
          </a:p>
        </p:txBody>
      </p:sp>
      <p:pic>
        <p:nvPicPr>
          <p:cNvPr id="11" name="圖片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304" y="6483350"/>
            <a:ext cx="4687765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01" r:id="rId1"/>
    <p:sldLayoutId id="2147484302" r:id="rId2"/>
    <p:sldLayoutId id="2147484303" r:id="rId3"/>
    <p:sldLayoutId id="2147484304" r:id="rId4"/>
    <p:sldLayoutId id="2147484305" r:id="rId5"/>
    <p:sldLayoutId id="2147484306" r:id="rId6"/>
    <p:sldLayoutId id="2147484307" r:id="rId7"/>
    <p:sldLayoutId id="2147484308" r:id="rId8"/>
    <p:sldLayoutId id="2147484309" r:id="rId9"/>
    <p:sldLayoutId id="2147484310" r:id="rId10"/>
    <p:sldLayoutId id="2147484311" r:id="rId11"/>
    <p:sldLayoutId id="2147484312" r:id="rId12"/>
    <p:sldLayoutId id="2147484313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rgbClr val="0066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rgbClr val="006600"/>
          </a:solidFill>
          <a:latin typeface="Times New Roman" pitchFamily="18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rgbClr val="006600"/>
          </a:solidFill>
          <a:latin typeface="Times New Roman" pitchFamily="18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rgbClr val="006600"/>
          </a:solidFill>
          <a:latin typeface="Times New Roman" pitchFamily="18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rgbClr val="006600"/>
          </a:solidFill>
          <a:latin typeface="Times New Roman" pitchFamily="18" charset="0"/>
          <a:ea typeface="標楷體" pitchFamily="65" charset="-12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000" b="1">
          <a:solidFill>
            <a:srgbClr val="006600"/>
          </a:solidFill>
          <a:latin typeface="Times New Roman" pitchFamily="18" charset="0"/>
          <a:ea typeface="標楷體" pitchFamily="65" charset="-12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000" b="1">
          <a:solidFill>
            <a:srgbClr val="006600"/>
          </a:solidFill>
          <a:latin typeface="Times New Roman" pitchFamily="18" charset="0"/>
          <a:ea typeface="標楷體" pitchFamily="65" charset="-12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000" b="1">
          <a:solidFill>
            <a:srgbClr val="006600"/>
          </a:solidFill>
          <a:latin typeface="Times New Roman" pitchFamily="18" charset="0"/>
          <a:ea typeface="標楷體" pitchFamily="65" charset="-12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000" b="1">
          <a:solidFill>
            <a:srgbClr val="006600"/>
          </a:solidFill>
          <a:latin typeface="Times New Roman" pitchFamily="18" charset="0"/>
          <a:ea typeface="標楷體" pitchFamily="65" charset="-120"/>
        </a:defRPr>
      </a:lvl9pPr>
    </p:titleStyle>
    <p:bodyStyle>
      <a:lvl1pPr marL="342900" indent="-342900" algn="l" defTabSz="876300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q"/>
        <a:defRPr kumimoji="1" sz="3200" b="1">
          <a:solidFill>
            <a:schemeClr val="accent2"/>
          </a:solidFill>
          <a:latin typeface="+mn-lt"/>
          <a:ea typeface="+mn-ea"/>
          <a:cs typeface="+mn-cs"/>
        </a:defRPr>
      </a:lvl1pPr>
      <a:lvl2pPr marL="628650" indent="-349250" algn="l" defTabSz="876300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2800" b="1">
          <a:solidFill>
            <a:srgbClr val="009900"/>
          </a:solidFill>
          <a:latin typeface="+mn-lt"/>
          <a:ea typeface="+mn-ea"/>
        </a:defRPr>
      </a:lvl2pPr>
      <a:lvl3pPr marL="1066800" indent="-258763" algn="l" defTabSz="876300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defRPr kumimoji="1" sz="2400">
          <a:solidFill>
            <a:srgbClr val="009900"/>
          </a:solidFill>
          <a:latin typeface="+mn-lt"/>
          <a:ea typeface="+mn-ea"/>
        </a:defRPr>
      </a:lvl3pPr>
      <a:lvl4pPr marL="1416050" indent="-169863" algn="l" defTabSz="876300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@"/>
        <a:defRPr kumimoji="1" sz="2000">
          <a:solidFill>
            <a:srgbClr val="009900"/>
          </a:solidFill>
          <a:latin typeface="+mn-lt"/>
          <a:ea typeface="+mn-ea"/>
        </a:defRPr>
      </a:lvl4pPr>
      <a:lvl5pPr marL="1776413" indent="-180975" algn="l" defTabSz="876300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–"/>
        <a:defRPr kumimoji="1" sz="2000">
          <a:solidFill>
            <a:srgbClr val="009900"/>
          </a:solidFill>
          <a:latin typeface="+mn-lt"/>
          <a:ea typeface="+mn-ea"/>
        </a:defRPr>
      </a:lvl5pPr>
      <a:lvl6pPr marL="2233613" indent="-180975" algn="l" defTabSz="876300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kumimoji="1" sz="2000">
          <a:solidFill>
            <a:srgbClr val="009900"/>
          </a:solidFill>
          <a:latin typeface="+mn-lt"/>
          <a:ea typeface="+mn-ea"/>
        </a:defRPr>
      </a:lvl6pPr>
      <a:lvl7pPr marL="2690813" indent="-180975" algn="l" defTabSz="876300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kumimoji="1" sz="2000">
          <a:solidFill>
            <a:srgbClr val="009900"/>
          </a:solidFill>
          <a:latin typeface="+mn-lt"/>
          <a:ea typeface="+mn-ea"/>
        </a:defRPr>
      </a:lvl7pPr>
      <a:lvl8pPr marL="3148013" indent="-180975" algn="l" defTabSz="876300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kumimoji="1" sz="2000">
          <a:solidFill>
            <a:srgbClr val="009900"/>
          </a:solidFill>
          <a:latin typeface="+mn-lt"/>
          <a:ea typeface="+mn-ea"/>
        </a:defRPr>
      </a:lvl8pPr>
      <a:lvl9pPr marL="3605213" indent="-180975" algn="l" defTabSz="876300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kumimoji="1" sz="2000">
          <a:solidFill>
            <a:srgbClr val="009900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docs.google.com/spreadsheets/d/1_x804JOjsSezKXlsXrwcMqjjNLbu1BifEuZnZoaaX_8/pubchart?oid=1089759627&amp;format=interactive" TargetMode="Externa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79930" y="2284652"/>
            <a:ext cx="7772400" cy="990600"/>
          </a:xfrm>
        </p:spPr>
        <p:txBody>
          <a:bodyPr/>
          <a:lstStyle/>
          <a:p>
            <a:r>
              <a:rPr lang="zh-TW" altLang="en-US" sz="4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政府資料開放</a:t>
            </a:r>
            <a:r>
              <a:rPr lang="en-US" altLang="zh-TW" sz="4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en-US" altLang="zh-TW" sz="4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Open</a:t>
            </a:r>
            <a:r>
              <a:rPr lang="zh-TW" altLang="en-US" sz="4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4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Data)</a:t>
            </a:r>
            <a:br>
              <a:rPr lang="en-US" altLang="zh-TW" sz="4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4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推動報告</a:t>
            </a:r>
            <a:endParaRPr lang="zh-TW" altLang="zh-TW" sz="40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38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02364" y="5515271"/>
            <a:ext cx="6400800" cy="844340"/>
          </a:xfrm>
        </p:spPr>
        <p:txBody>
          <a:bodyPr/>
          <a:lstStyle/>
          <a:p>
            <a:pPr eaLnBrk="1" hangingPunct="1"/>
            <a:r>
              <a:rPr lang="zh-TW" altLang="en-US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國家發展委員會</a:t>
            </a:r>
            <a:endParaRPr lang="en-US" altLang="zh-TW" sz="24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1" hangingPunct="1"/>
            <a:r>
              <a:rPr lang="en-US" altLang="zh-TW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104</a:t>
            </a:r>
            <a:r>
              <a:rPr lang="zh-TW" altLang="en-US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15</a:t>
            </a:r>
            <a:r>
              <a:rPr lang="zh-TW" altLang="en-US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endParaRPr lang="en-US" altLang="zh-TW" sz="24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FD00FD-9928-43F4-9946-E53335EEB523}" type="slidenum">
              <a:rPr lang="zh-TW" altLang="en-US" smtClean="0"/>
              <a:pPr>
                <a:defRPr/>
              </a:pPr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6797034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標題 1"/>
          <p:cNvSpPr>
            <a:spLocks noGrp="1"/>
          </p:cNvSpPr>
          <p:nvPr>
            <p:ph type="title"/>
          </p:nvPr>
        </p:nvSpPr>
        <p:spPr>
          <a:xfrm>
            <a:off x="779463" y="84541"/>
            <a:ext cx="7772400" cy="882650"/>
          </a:xfrm>
        </p:spPr>
        <p:txBody>
          <a:bodyPr/>
          <a:lstStyle/>
          <a:p>
            <a:r>
              <a:rPr lang="zh-TW" altLang="en-US" sz="3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地方政府資料開放情形</a:t>
            </a:r>
            <a:endParaRPr lang="zh-TW" altLang="en-US" sz="36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1987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601F603-78B4-4E4A-8576-F6A777BCDE86}" type="slidenum">
              <a:rPr lang="en-US" altLang="zh-TW" smtClean="0">
                <a:ea typeface="新細明體" charset="-120"/>
              </a:rPr>
              <a:pPr/>
              <a:t>10</a:t>
            </a:fld>
            <a:endParaRPr lang="en-US" altLang="zh-TW" smtClean="0">
              <a:ea typeface="新細明體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3049565" y="1724894"/>
            <a:ext cx="10524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資料集數量</a:t>
            </a:r>
            <a:endParaRPr lang="zh-TW" altLang="en-US" sz="1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00570" y="5422953"/>
            <a:ext cx="181233" cy="173007"/>
          </a:xfrm>
          <a:prstGeom prst="rect">
            <a:avLst/>
          </a:prstGeom>
          <a:solidFill>
            <a:srgbClr val="EE8E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9700"/>
              </a:solidFill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581802" y="5386345"/>
            <a:ext cx="11256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1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已推動資料開放</a:t>
            </a:r>
            <a:endParaRPr lang="zh-TW" altLang="en-US" sz="1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965" y="1123133"/>
            <a:ext cx="2933700" cy="413385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00569" y="5725322"/>
            <a:ext cx="181233" cy="173007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9700"/>
              </a:solidFill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581802" y="5688714"/>
            <a:ext cx="19239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1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新竹市籌備中</a:t>
            </a:r>
            <a:r>
              <a:rPr lang="en-US" altLang="zh-TW" sz="1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預計</a:t>
            </a:r>
            <a:r>
              <a:rPr lang="en-US" altLang="zh-TW" sz="1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1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月底開放</a:t>
            </a:r>
            <a:r>
              <a:rPr lang="en-US" altLang="zh-TW" sz="1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1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14" name="圖表 13"/>
          <p:cNvGraphicFramePr/>
          <p:nvPr>
            <p:extLst>
              <p:ext uri="{D42A27DB-BD31-4B8C-83A1-F6EECF244321}">
                <p14:modId xmlns:p14="http://schemas.microsoft.com/office/powerpoint/2010/main" val="4152580219"/>
              </p:ext>
            </p:extLst>
          </p:nvPr>
        </p:nvGraphicFramePr>
        <p:xfrm>
          <a:off x="2958948" y="1870935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4205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4854" y="2175193"/>
            <a:ext cx="7772400" cy="1500187"/>
          </a:xfrm>
        </p:spPr>
        <p:txBody>
          <a:bodyPr/>
          <a:lstStyle/>
          <a:p>
            <a:pPr algn="ctr"/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開放資料第三問：資料品質</a:t>
            </a:r>
            <a:endParaRPr lang="zh-TW" altLang="en-US" sz="36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3E322C-A8A6-4FFA-88A5-DDD116B57BA4}" type="slidenum">
              <a:rPr lang="zh-TW" altLang="en-US" smtClean="0"/>
              <a:pPr>
                <a:defRPr/>
              </a:pPr>
              <a:t>11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EC9C36-9271-4E6E-ADDB-791F43C08527}" type="slidenum">
              <a:rPr lang="zh-TW" altLang="en-US" smtClean="0"/>
              <a:pPr>
                <a:defRPr/>
              </a:pPr>
              <a:t>12</a:t>
            </a:fld>
            <a:endParaRPr lang="zh-TW" altLang="en-US"/>
          </a:p>
        </p:txBody>
      </p:sp>
      <p:sp>
        <p:nvSpPr>
          <p:cNvPr id="11" name="標題 1"/>
          <p:cNvSpPr>
            <a:spLocks noGrp="1"/>
          </p:cNvSpPr>
          <p:nvPr>
            <p:ph type="title"/>
          </p:nvPr>
        </p:nvSpPr>
        <p:spPr>
          <a:xfrm>
            <a:off x="0" y="84541"/>
            <a:ext cx="9143999" cy="882650"/>
          </a:xfrm>
        </p:spPr>
        <p:txBody>
          <a:bodyPr/>
          <a:lstStyle/>
          <a:p>
            <a:r>
              <a:rPr lang="zh-TW" altLang="en-US" sz="3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善</a:t>
            </a:r>
            <a:r>
              <a:rPr lang="zh-TW" altLang="en-US" sz="3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用工具 提升品質</a:t>
            </a:r>
            <a:r>
              <a:rPr lang="en-US" altLang="zh-TW" sz="3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(1/</a:t>
            </a:r>
            <a:r>
              <a:rPr lang="en-US" altLang="zh-TW" sz="3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en-US" altLang="zh-TW" sz="3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36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3" name="內容版面配置區 2"/>
          <p:cNvSpPr txBox="1">
            <a:spLocks/>
          </p:cNvSpPr>
          <p:nvPr/>
        </p:nvSpPr>
        <p:spPr>
          <a:xfrm>
            <a:off x="617839" y="1073198"/>
            <a:ext cx="8163696" cy="1142780"/>
          </a:xfrm>
          <a:prstGeom prst="rect">
            <a:avLst/>
          </a:prstGeom>
        </p:spPr>
        <p:txBody>
          <a:bodyPr/>
          <a:lstStyle>
            <a:lvl1pPr marL="342900" indent="-342900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kumimoji="1" sz="32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28650" indent="-349250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2800" b="1">
                <a:solidFill>
                  <a:srgbClr val="009900"/>
                </a:solidFill>
                <a:latin typeface="+mn-lt"/>
                <a:ea typeface="+mn-ea"/>
              </a:defRPr>
            </a:lvl2pPr>
            <a:lvl3pPr marL="1066800" indent="-258763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400">
                <a:solidFill>
                  <a:srgbClr val="009900"/>
                </a:solidFill>
                <a:latin typeface="+mn-lt"/>
                <a:ea typeface="+mn-ea"/>
              </a:defRPr>
            </a:lvl3pPr>
            <a:lvl4pPr marL="1416050" indent="-169863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@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4pPr>
            <a:lvl5pPr marL="1776413" indent="-180975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5pPr>
            <a:lvl6pPr marL="22336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6pPr>
            <a:lvl7pPr marL="26908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7pPr>
            <a:lvl8pPr marL="31480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8pPr>
            <a:lvl9pPr marL="36052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9pPr>
          </a:lstStyle>
          <a:p>
            <a:r>
              <a:rPr lang="zh-TW" altLang="en-US" sz="24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善用各類免費工具，如</a:t>
            </a:r>
            <a:r>
              <a:rPr lang="en-US" altLang="zh-TW" sz="24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Google Fusion Tables</a:t>
            </a:r>
            <a:r>
              <a:rPr lang="zh-TW" altLang="en-US" sz="24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en-US" altLang="zh-TW" sz="24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Google Charts</a:t>
            </a:r>
            <a:r>
              <a:rPr lang="zh-TW" altLang="en-US" sz="24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等，檢測所屬資料集可用度，提升資料品質。</a:t>
            </a:r>
            <a:endParaRPr lang="en-US" altLang="zh-TW" sz="2400" kern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514" y="1915040"/>
            <a:ext cx="8136399" cy="4321001"/>
          </a:xfrm>
          <a:prstGeom prst="rect">
            <a:avLst/>
          </a:prstGeom>
        </p:spPr>
      </p:pic>
      <p:pic>
        <p:nvPicPr>
          <p:cNvPr id="9" name="圖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7394" y="2321985"/>
            <a:ext cx="4945223" cy="260315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文字方塊 3"/>
          <p:cNvSpPr txBox="1"/>
          <p:nvPr/>
        </p:nvSpPr>
        <p:spPr>
          <a:xfrm>
            <a:off x="180514" y="1885950"/>
            <a:ext cx="5026504" cy="33855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zh-TW" sz="1600" dirty="0" err="1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iTaiwan</a:t>
            </a:r>
            <a:r>
              <a:rPr lang="zh-TW" altLang="en-US" sz="1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中央行政機關室內公共區域免費無線上網熱點</a:t>
            </a:r>
          </a:p>
        </p:txBody>
      </p:sp>
    </p:spTree>
    <p:extLst>
      <p:ext uri="{BB962C8B-B14F-4D97-AF65-F5344CB8AC3E}">
        <p14:creationId xmlns:p14="http://schemas.microsoft.com/office/powerpoint/2010/main" val="122677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9900" y="730878"/>
            <a:ext cx="8229600" cy="1143000"/>
          </a:xfrm>
        </p:spPr>
        <p:txBody>
          <a:bodyPr/>
          <a:lstStyle/>
          <a:p>
            <a:pPr marL="342900" indent="-342900" defTabSz="876300">
              <a:spcBef>
                <a:spcPct val="20000"/>
              </a:spcBef>
              <a:buFont typeface="Wingdings" pitchFamily="2" charset="2"/>
              <a:buChar char="q"/>
            </a:pPr>
            <a:r>
              <a:rPr lang="zh-TW" altLang="en-US" sz="2400" dirty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白蘭地及水果釀造酒國產</a:t>
            </a:r>
            <a:r>
              <a:rPr lang="en-US" altLang="zh-TW" sz="2400" dirty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/</a:t>
            </a:r>
            <a:r>
              <a:rPr lang="zh-TW" altLang="en-US" sz="2400" dirty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進口變化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84281" y="1687132"/>
            <a:ext cx="8229600" cy="4098885"/>
          </a:xfrm>
        </p:spPr>
        <p:txBody>
          <a:bodyPr/>
          <a:lstStyle/>
          <a:p>
            <a:r>
              <a:rPr lang="en-US" altLang="zh-TW" sz="1350" dirty="0">
                <a:hlinkClick r:id="rId2"/>
              </a:rPr>
              <a:t>https://docs.google.com/spreadsheets/d/1_x804JOjsSezKXlsXrwcMqjjNLbu1BifEuZnZoaaX_8/pubchart?oid=1089759627&amp;format=interactive</a:t>
            </a:r>
            <a:endParaRPr lang="en-US" altLang="zh-TW" sz="1350" dirty="0"/>
          </a:p>
          <a:p>
            <a:endParaRPr lang="zh-TW" altLang="en-US" dirty="0"/>
          </a:p>
        </p:txBody>
      </p:sp>
      <p:pic>
        <p:nvPicPr>
          <p:cNvPr id="12" name="圖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6402" y="2243182"/>
            <a:ext cx="5825359" cy="3629067"/>
          </a:xfrm>
          <a:prstGeom prst="rect">
            <a:avLst/>
          </a:prstGeom>
        </p:spPr>
      </p:pic>
      <p:sp>
        <p:nvSpPr>
          <p:cNvPr id="4" name="文字方塊 3"/>
          <p:cNvSpPr txBox="1"/>
          <p:nvPr/>
        </p:nvSpPr>
        <p:spPr>
          <a:xfrm>
            <a:off x="1128260" y="6028363"/>
            <a:ext cx="675697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5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2004-2013</a:t>
            </a:r>
            <a:r>
              <a:rPr lang="zh-TW" altLang="en-US" sz="105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財政部的</a:t>
            </a:r>
            <a:r>
              <a:rPr lang="zh-TW" altLang="en-US" sz="105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「各月別國產及進口水果釀造酒類數量表」「各月別國產及進口白蘭地數量表」比較其變化</a:t>
            </a: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B4382-7C4E-4E7B-8DB7-FB39E0211E21}" type="slidenum">
              <a:rPr lang="zh-TW" altLang="en-US" smtClean="0"/>
              <a:t>13</a:t>
            </a:fld>
            <a:endParaRPr lang="zh-TW" altLang="en-US"/>
          </a:p>
        </p:txBody>
      </p:sp>
      <p:sp>
        <p:nvSpPr>
          <p:cNvPr id="7" name="標題 1"/>
          <p:cNvSpPr txBox="1">
            <a:spLocks/>
          </p:cNvSpPr>
          <p:nvPr/>
        </p:nvSpPr>
        <p:spPr bwMode="auto">
          <a:xfrm>
            <a:off x="0" y="84541"/>
            <a:ext cx="9143999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/>
            <a:r>
              <a:rPr lang="zh-TW" altLang="en-US" sz="3600" kern="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善用工具 提升品質</a:t>
            </a:r>
            <a:r>
              <a:rPr lang="en-US" altLang="zh-TW" sz="3600" kern="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(2/3)</a:t>
            </a:r>
            <a:endParaRPr lang="zh-TW" altLang="en-US" sz="3600" kern="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5794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EC9C36-9271-4E6E-ADDB-791F43C08527}" type="slidenum">
              <a:rPr lang="zh-TW" altLang="en-US" smtClean="0"/>
              <a:pPr>
                <a:defRPr/>
              </a:pPr>
              <a:t>14</a:t>
            </a:fld>
            <a:endParaRPr lang="zh-TW" altLang="en-US"/>
          </a:p>
        </p:txBody>
      </p:sp>
      <p:sp>
        <p:nvSpPr>
          <p:cNvPr id="11" name="標題 1"/>
          <p:cNvSpPr>
            <a:spLocks noGrp="1"/>
          </p:cNvSpPr>
          <p:nvPr>
            <p:ph type="title"/>
          </p:nvPr>
        </p:nvSpPr>
        <p:spPr>
          <a:xfrm>
            <a:off x="0" y="84541"/>
            <a:ext cx="9143999" cy="882650"/>
          </a:xfrm>
        </p:spPr>
        <p:txBody>
          <a:bodyPr/>
          <a:lstStyle/>
          <a:p>
            <a:r>
              <a:rPr lang="zh-TW" altLang="en-US" sz="3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善</a:t>
            </a:r>
            <a:r>
              <a:rPr lang="zh-TW" altLang="en-US" sz="3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用工具 提升品質</a:t>
            </a:r>
            <a:r>
              <a:rPr lang="en-US" altLang="zh-TW" sz="3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(3/3)</a:t>
            </a:r>
            <a:endParaRPr lang="zh-TW" altLang="en-US" sz="36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3" name="內容版面配置區 2"/>
          <p:cNvSpPr txBox="1">
            <a:spLocks/>
          </p:cNvSpPr>
          <p:nvPr/>
        </p:nvSpPr>
        <p:spPr>
          <a:xfrm>
            <a:off x="617839" y="1073198"/>
            <a:ext cx="8163696" cy="1142780"/>
          </a:xfrm>
          <a:prstGeom prst="rect">
            <a:avLst/>
          </a:prstGeom>
        </p:spPr>
        <p:txBody>
          <a:bodyPr/>
          <a:lstStyle>
            <a:lvl1pPr marL="342900" indent="-342900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kumimoji="1" sz="32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28650" indent="-349250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2800" b="1">
                <a:solidFill>
                  <a:srgbClr val="009900"/>
                </a:solidFill>
                <a:latin typeface="+mn-lt"/>
                <a:ea typeface="+mn-ea"/>
              </a:defRPr>
            </a:lvl2pPr>
            <a:lvl3pPr marL="1066800" indent="-258763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400">
                <a:solidFill>
                  <a:srgbClr val="009900"/>
                </a:solidFill>
                <a:latin typeface="+mn-lt"/>
                <a:ea typeface="+mn-ea"/>
              </a:defRPr>
            </a:lvl3pPr>
            <a:lvl4pPr marL="1416050" indent="-169863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@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4pPr>
            <a:lvl5pPr marL="1776413" indent="-180975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5pPr>
            <a:lvl6pPr marL="22336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6pPr>
            <a:lvl7pPr marL="26908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7pPr>
            <a:lvl8pPr marL="31480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8pPr>
            <a:lvl9pPr marL="36052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9pPr>
          </a:lstStyle>
          <a:p>
            <a:r>
              <a:rPr lang="zh-TW" altLang="en-US" sz="24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透過視覺化的</a:t>
            </a:r>
            <a:r>
              <a:rPr lang="zh-TW" altLang="en-US" sz="24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過程容易</a:t>
            </a:r>
            <a:r>
              <a:rPr lang="zh-TW" altLang="en-US" sz="24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識別資料內容有問題的地方。</a:t>
            </a:r>
            <a:endParaRPr lang="en-US" altLang="zh-TW" sz="2400" kern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314" y="2067959"/>
            <a:ext cx="6259727" cy="34905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8789" y="2215978"/>
            <a:ext cx="5194259" cy="40014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圓角矩形圖說文字 5"/>
          <p:cNvSpPr/>
          <p:nvPr/>
        </p:nvSpPr>
        <p:spPr>
          <a:xfrm>
            <a:off x="440725" y="5187763"/>
            <a:ext cx="1404551" cy="1229514"/>
          </a:xfrm>
          <a:prstGeom prst="wedgeRoundRectCallout">
            <a:avLst>
              <a:gd name="adj1" fmla="val 56117"/>
              <a:gd name="adj2" fmla="val -76447"/>
              <a:gd name="adj3" fmla="val 16667"/>
            </a:avLst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編碼錯誤</a:t>
            </a:r>
            <a:endParaRPr lang="zh-TW" altLang="en-US" sz="3600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圓角矩形 6"/>
          <p:cNvSpPr/>
          <p:nvPr/>
        </p:nvSpPr>
        <p:spPr>
          <a:xfrm>
            <a:off x="1935892" y="3316746"/>
            <a:ext cx="1672281" cy="2241719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圓角矩形圖說文字 11"/>
          <p:cNvSpPr/>
          <p:nvPr/>
        </p:nvSpPr>
        <p:spPr>
          <a:xfrm>
            <a:off x="7294949" y="4726416"/>
            <a:ext cx="1404551" cy="1229514"/>
          </a:xfrm>
          <a:prstGeom prst="wedgeRoundRectCallout">
            <a:avLst>
              <a:gd name="adj1" fmla="val -59426"/>
              <a:gd name="adj2" fmla="val -74437"/>
              <a:gd name="adj3" fmla="val 16667"/>
            </a:avLst>
          </a:prstGeom>
          <a:solidFill>
            <a:srgbClr val="EE8E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表頭錯誤</a:t>
            </a:r>
            <a:endParaRPr lang="zh-TW" altLang="en-US" sz="36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圓角矩形 12"/>
          <p:cNvSpPr/>
          <p:nvPr/>
        </p:nvSpPr>
        <p:spPr>
          <a:xfrm>
            <a:off x="3677938" y="3216901"/>
            <a:ext cx="5215110" cy="1248007"/>
          </a:xfrm>
          <a:prstGeom prst="roundRect">
            <a:avLst/>
          </a:prstGeom>
          <a:noFill/>
          <a:ln>
            <a:solidFill>
              <a:srgbClr val="EE8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302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4854" y="2175193"/>
            <a:ext cx="7772400" cy="1500187"/>
          </a:xfrm>
        </p:spPr>
        <p:txBody>
          <a:bodyPr/>
          <a:lstStyle/>
          <a:p>
            <a:pPr algn="ctr"/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開放資料第四問：透明治理關鍵標竿</a:t>
            </a:r>
            <a:endParaRPr lang="zh-TW" altLang="en-US" sz="36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3E322C-A8A6-4FFA-88A5-DDD116B57BA4}" type="slidenum">
              <a:rPr lang="zh-TW" altLang="en-US" smtClean="0"/>
              <a:pPr>
                <a:defRPr/>
              </a:pPr>
              <a:t>15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3E322C-A8A6-4FFA-88A5-DDD116B57BA4}" type="slidenum">
              <a:rPr lang="zh-TW" altLang="en-US" smtClean="0"/>
              <a:pPr>
                <a:defRPr/>
              </a:pPr>
              <a:t>16</a:t>
            </a:fld>
            <a:endParaRPr lang="zh-TW" altLang="en-US"/>
          </a:p>
        </p:txBody>
      </p:sp>
      <p:sp>
        <p:nvSpPr>
          <p:cNvPr id="5" name="標題 1"/>
          <p:cNvSpPr txBox="1">
            <a:spLocks/>
          </p:cNvSpPr>
          <p:nvPr/>
        </p:nvSpPr>
        <p:spPr>
          <a:xfrm>
            <a:off x="845272" y="229606"/>
            <a:ext cx="7471641" cy="8509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/>
            <a:endParaRPr lang="zh-TW" altLang="en-US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21" y="2594918"/>
            <a:ext cx="9021455" cy="3658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>
            <a:off x="155389" y="5923005"/>
            <a:ext cx="8411962" cy="330153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內容版面配置區 2"/>
          <p:cNvSpPr txBox="1">
            <a:spLocks/>
          </p:cNvSpPr>
          <p:nvPr/>
        </p:nvSpPr>
        <p:spPr>
          <a:xfrm>
            <a:off x="576648" y="1081855"/>
            <a:ext cx="8567352" cy="1142780"/>
          </a:xfrm>
          <a:prstGeom prst="rect">
            <a:avLst/>
          </a:prstGeom>
        </p:spPr>
        <p:txBody>
          <a:bodyPr/>
          <a:lstStyle>
            <a:lvl1pPr marL="342900" indent="-342900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kumimoji="1" sz="32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28650" indent="-349250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2800" b="1">
                <a:solidFill>
                  <a:srgbClr val="009900"/>
                </a:solidFill>
                <a:latin typeface="+mn-lt"/>
                <a:ea typeface="+mn-ea"/>
              </a:defRPr>
            </a:lvl2pPr>
            <a:lvl3pPr marL="1066800" indent="-258763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400">
                <a:solidFill>
                  <a:srgbClr val="009900"/>
                </a:solidFill>
                <a:latin typeface="+mn-lt"/>
                <a:ea typeface="+mn-ea"/>
              </a:defRPr>
            </a:lvl3pPr>
            <a:lvl4pPr marL="1416050" indent="-169863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@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4pPr>
            <a:lvl5pPr marL="1776413" indent="-180975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5pPr>
            <a:lvl6pPr marL="22336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6pPr>
            <a:lvl7pPr marL="26908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7pPr>
            <a:lvl8pPr marL="31480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8pPr>
            <a:lvl9pPr marL="36052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9pPr>
          </a:lstStyle>
          <a:p>
            <a:r>
              <a:rPr lang="en-US" altLang="zh-TW" sz="2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OKFN</a:t>
            </a:r>
            <a:r>
              <a:rPr lang="zh-TW" altLang="en-US" sz="2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資料開放評比第</a:t>
            </a:r>
            <a:r>
              <a:rPr lang="en-US" altLang="zh-TW" sz="2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zh-TW" altLang="en-US" sz="2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名，需</a:t>
            </a:r>
            <a:r>
              <a:rPr lang="zh-TW" altLang="en-US" sz="20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強化政府預算、政府支出及統計</a:t>
            </a:r>
            <a:r>
              <a:rPr lang="zh-TW" altLang="en-US" sz="2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資料。</a:t>
            </a:r>
            <a:endParaRPr lang="en-US" altLang="zh-TW" sz="2000" kern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賴士葆立法委員要求政府財政透明。</a:t>
            </a:r>
            <a:endParaRPr lang="en-US" altLang="zh-TW" sz="2000" kern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民間需求大學預算資料，散落於大專院校主計室網頁。</a:t>
            </a:r>
            <a:endParaRPr lang="en-US" altLang="zh-TW" sz="2000" kern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建議主計總處主責規劃各機關預算開放</a:t>
            </a:r>
            <a:r>
              <a:rPr lang="zh-TW" altLang="en-US" sz="20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事宜。</a:t>
            </a:r>
            <a:endParaRPr lang="en-US" altLang="zh-TW" sz="2000" kern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5903" y="3006811"/>
            <a:ext cx="9078097" cy="2916193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標題 1"/>
          <p:cNvSpPr txBox="1">
            <a:spLocks/>
          </p:cNvSpPr>
          <p:nvPr/>
        </p:nvSpPr>
        <p:spPr>
          <a:xfrm>
            <a:off x="672472" y="242815"/>
            <a:ext cx="8471528" cy="850900"/>
          </a:xfrm>
          <a:prstGeom prst="rect">
            <a:avLst/>
          </a:prstGeom>
        </p:spPr>
        <p:txBody>
          <a:bodyPr/>
          <a:lstStyle/>
          <a:p>
            <a:pPr lvl="0" algn="ctr" eaLnBrk="0" hangingPunct="0">
              <a:defRPr/>
            </a:pPr>
            <a:r>
              <a:rPr lang="zh-TW" altLang="en-US" sz="4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強化政府預算、政府支出及統計資料</a:t>
            </a:r>
            <a:endParaRPr kumimoji="1" lang="zh-TW" altLang="en-US" sz="4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914768" y="2594918"/>
            <a:ext cx="700217" cy="3658240"/>
          </a:xfrm>
          <a:prstGeom prst="rect">
            <a:avLst/>
          </a:prstGeom>
          <a:noFill/>
          <a:ln>
            <a:solidFill>
              <a:srgbClr val="913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3220995" y="2594918"/>
            <a:ext cx="700217" cy="3658240"/>
          </a:xfrm>
          <a:prstGeom prst="rect">
            <a:avLst/>
          </a:prstGeom>
          <a:noFill/>
          <a:ln>
            <a:solidFill>
              <a:srgbClr val="913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矩形 2"/>
          <p:cNvSpPr/>
          <p:nvPr/>
        </p:nvSpPr>
        <p:spPr>
          <a:xfrm>
            <a:off x="2520778" y="2594918"/>
            <a:ext cx="700217" cy="3658240"/>
          </a:xfrm>
          <a:prstGeom prst="rect">
            <a:avLst/>
          </a:prstGeom>
          <a:noFill/>
          <a:ln>
            <a:solidFill>
              <a:srgbClr val="913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50565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2" grpId="0" animBg="1"/>
      <p:bldP spid="8" grpId="0" animBg="1"/>
      <p:bldP spid="7" grpId="0" animBg="1"/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4854" y="2175193"/>
            <a:ext cx="7772400" cy="1500187"/>
          </a:xfrm>
        </p:spPr>
        <p:txBody>
          <a:bodyPr/>
          <a:lstStyle/>
          <a:p>
            <a:pPr algn="ctr"/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開放資料下一步</a:t>
            </a:r>
            <a:r>
              <a:rPr lang="en-US" altLang="zh-TW" sz="3600" dirty="0" smtClean="0">
                <a:latin typeface="微軟正黑體" pitchFamily="34" charset="-120"/>
                <a:ea typeface="微軟正黑體" pitchFamily="34" charset="-120"/>
              </a:rPr>
              <a:t>……</a:t>
            </a:r>
            <a:endParaRPr lang="zh-TW" altLang="en-US" sz="36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endParaRPr lang="zh-TW" altLang="en-US" sz="36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3E322C-A8A6-4FFA-88A5-DDD116B57BA4}" type="slidenum">
              <a:rPr lang="zh-TW" altLang="en-US" smtClean="0"/>
              <a:pPr>
                <a:defRPr/>
              </a:pPr>
              <a:t>17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7A2A9A-4F5D-47FB-B8F9-74074C9D35DF}" type="slidenum">
              <a:rPr lang="zh-TW" altLang="en-US" smtClean="0"/>
              <a:pPr>
                <a:defRPr/>
              </a:pPr>
              <a:t>18</a:t>
            </a:fld>
            <a:endParaRPr lang="zh-TW" altLang="en-US"/>
          </a:p>
        </p:txBody>
      </p:sp>
      <p:sp>
        <p:nvSpPr>
          <p:cNvPr id="3" name="標題 1"/>
          <p:cNvSpPr txBox="1">
            <a:spLocks/>
          </p:cNvSpPr>
          <p:nvPr/>
        </p:nvSpPr>
        <p:spPr>
          <a:xfrm>
            <a:off x="672472" y="144341"/>
            <a:ext cx="7988060" cy="850900"/>
          </a:xfrm>
          <a:prstGeom prst="rect">
            <a:avLst/>
          </a:prstGeom>
        </p:spPr>
        <p:txBody>
          <a:bodyPr/>
          <a:lstStyle/>
          <a:p>
            <a:pPr lvl="0" algn="ctr" eaLnBrk="0" hangingPunct="0">
              <a:defRPr/>
            </a:pPr>
            <a:r>
              <a:rPr kumimoji="1" lang="zh-TW" altLang="en-US" sz="4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政府資料</a:t>
            </a:r>
            <a:r>
              <a:rPr kumimoji="1" lang="zh-TW" altLang="en-US" sz="40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開放</a:t>
            </a:r>
            <a:r>
              <a:rPr kumimoji="1" lang="zh-TW" altLang="en-US" sz="4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定義與範圍</a:t>
            </a:r>
            <a:endParaRPr kumimoji="1" lang="zh-TW" altLang="en-US" sz="4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  <p:sp>
        <p:nvSpPr>
          <p:cNvPr id="22" name="內容版面配置區 2"/>
          <p:cNvSpPr txBox="1">
            <a:spLocks/>
          </p:cNvSpPr>
          <p:nvPr/>
        </p:nvSpPr>
        <p:spPr>
          <a:xfrm>
            <a:off x="734290" y="1191295"/>
            <a:ext cx="7952509" cy="4229458"/>
          </a:xfrm>
          <a:prstGeom prst="rect">
            <a:avLst/>
          </a:prstGeom>
        </p:spPr>
        <p:txBody>
          <a:bodyPr/>
          <a:lstStyle>
            <a:lvl1pPr marL="342900" indent="-342900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kumimoji="1" sz="32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28650" indent="-349250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2800" b="1">
                <a:solidFill>
                  <a:srgbClr val="009900"/>
                </a:solidFill>
                <a:latin typeface="+mn-lt"/>
                <a:ea typeface="+mn-ea"/>
              </a:defRPr>
            </a:lvl2pPr>
            <a:lvl3pPr marL="1066800" indent="-258763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400">
                <a:solidFill>
                  <a:srgbClr val="009900"/>
                </a:solidFill>
                <a:latin typeface="+mn-lt"/>
                <a:ea typeface="+mn-ea"/>
              </a:defRPr>
            </a:lvl3pPr>
            <a:lvl4pPr marL="1416050" indent="-169863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@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4pPr>
            <a:lvl5pPr marL="1776413" indent="-180975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5pPr>
            <a:lvl6pPr marL="22336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6pPr>
            <a:lvl7pPr marL="26908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7pPr>
            <a:lvl8pPr marL="31480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8pPr>
            <a:lvl9pPr marL="36052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9pPr>
          </a:lstStyle>
          <a:p>
            <a:r>
              <a:rPr lang="zh-TW" altLang="en-US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政府</a:t>
            </a:r>
            <a:r>
              <a:rPr lang="zh-TW" altLang="en-US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資料開放：政府資料以開放格式於網路公開，提供個人、學校、團體、企業或政府機關等使用者，依其需求連結下載及利用</a:t>
            </a:r>
            <a:r>
              <a:rPr lang="zh-TW" altLang="en-US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kern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開放</a:t>
            </a:r>
            <a:r>
              <a:rPr lang="zh-TW" altLang="en-US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範圍：各機關於職權範圍內取得或做成，且依法得公開之各類電子資料，包含文字、數據、圖片、影像、聲音、詮釋資料</a:t>
            </a:r>
            <a:r>
              <a:rPr lang="en-US" altLang="zh-TW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(metadata)</a:t>
            </a:r>
            <a:r>
              <a:rPr lang="zh-TW" altLang="en-US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等。</a:t>
            </a:r>
            <a:endParaRPr lang="zh-TW" altLang="en-US" kern="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3" name="內容版面配置區 2"/>
          <p:cNvSpPr txBox="1">
            <a:spLocks/>
          </p:cNvSpPr>
          <p:nvPr/>
        </p:nvSpPr>
        <p:spPr>
          <a:xfrm>
            <a:off x="692087" y="5730242"/>
            <a:ext cx="8039007" cy="740896"/>
          </a:xfrm>
          <a:prstGeom prst="rect">
            <a:avLst/>
          </a:prstGeom>
        </p:spPr>
        <p:txBody>
          <a:bodyPr/>
          <a:lstStyle>
            <a:lvl1pPr marL="342900" indent="-342900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kumimoji="1" sz="32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28650" indent="-349250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2800" b="1">
                <a:solidFill>
                  <a:srgbClr val="009900"/>
                </a:solidFill>
                <a:latin typeface="+mn-lt"/>
                <a:ea typeface="+mn-ea"/>
              </a:defRPr>
            </a:lvl2pPr>
            <a:lvl3pPr marL="1066800" indent="-258763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400">
                <a:solidFill>
                  <a:srgbClr val="009900"/>
                </a:solidFill>
                <a:latin typeface="+mn-lt"/>
                <a:ea typeface="+mn-ea"/>
              </a:defRPr>
            </a:lvl3pPr>
            <a:lvl4pPr marL="1416050" indent="-169863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@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4pPr>
            <a:lvl5pPr marL="1776413" indent="-180975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5pPr>
            <a:lvl6pPr marL="22336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6pPr>
            <a:lvl7pPr marL="26908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7pPr>
            <a:lvl8pPr marL="31480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8pPr>
            <a:lvl9pPr marL="36052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9pPr>
          </a:lstStyle>
          <a:p>
            <a:r>
              <a:rPr lang="zh-TW" altLang="en-US" sz="1800" kern="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中華民國</a:t>
            </a:r>
            <a:r>
              <a:rPr lang="en-US" altLang="zh-TW" sz="1800" kern="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102</a:t>
            </a:r>
            <a:r>
              <a:rPr lang="zh-TW" altLang="en-US" sz="1800" kern="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1800" kern="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1800" kern="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1800" kern="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23</a:t>
            </a:r>
            <a:r>
              <a:rPr lang="zh-TW" altLang="en-US" sz="1800" kern="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日院授研訊字第</a:t>
            </a:r>
            <a:r>
              <a:rPr lang="en-US" altLang="zh-TW" sz="1800" kern="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1022460185</a:t>
            </a:r>
            <a:r>
              <a:rPr lang="zh-TW" altLang="en-US" sz="1800" kern="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號函頒「</a:t>
            </a:r>
            <a:r>
              <a:rPr lang="zh-TW" altLang="en-US" sz="1800" kern="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行政院及所屬各級機關政府資料開放作業原則</a:t>
            </a:r>
            <a:r>
              <a:rPr lang="zh-TW" altLang="en-US" sz="1800" kern="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」</a:t>
            </a:r>
            <a:endParaRPr lang="zh-TW" altLang="en-US" sz="1800" kern="0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328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7A2A9A-4F5D-47FB-B8F9-74074C9D35DF}" type="slidenum">
              <a:rPr lang="zh-TW" altLang="en-US" smtClean="0"/>
              <a:pPr>
                <a:defRPr/>
              </a:pPr>
              <a:t>19</a:t>
            </a:fld>
            <a:endParaRPr lang="zh-TW" altLang="en-US"/>
          </a:p>
        </p:txBody>
      </p:sp>
      <p:sp>
        <p:nvSpPr>
          <p:cNvPr id="3" name="標題 1"/>
          <p:cNvSpPr txBox="1">
            <a:spLocks/>
          </p:cNvSpPr>
          <p:nvPr/>
        </p:nvSpPr>
        <p:spPr>
          <a:xfrm>
            <a:off x="664234" y="144341"/>
            <a:ext cx="7988060" cy="850900"/>
          </a:xfrm>
          <a:prstGeom prst="rect">
            <a:avLst/>
          </a:prstGeom>
        </p:spPr>
        <p:txBody>
          <a:bodyPr/>
          <a:lstStyle/>
          <a:p>
            <a:pPr lvl="0" algn="ctr" eaLnBrk="0" hangingPunct="0">
              <a:defRPr/>
            </a:pPr>
            <a:r>
              <a:rPr kumimoji="1" lang="zh-TW" altLang="en-US" sz="4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資料分級原則</a:t>
            </a:r>
            <a:r>
              <a:rPr kumimoji="1" lang="en-US" altLang="zh-TW" sz="4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(1/2)</a:t>
            </a:r>
            <a:endParaRPr kumimoji="1" lang="zh-TW" altLang="en-US" sz="4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  <p:grpSp>
        <p:nvGrpSpPr>
          <p:cNvPr id="5" name="群組 4"/>
          <p:cNvGrpSpPr/>
          <p:nvPr/>
        </p:nvGrpSpPr>
        <p:grpSpPr>
          <a:xfrm>
            <a:off x="1015963" y="1109317"/>
            <a:ext cx="5487464" cy="5085286"/>
            <a:chOff x="1015963" y="1109317"/>
            <a:chExt cx="5487464" cy="5085286"/>
          </a:xfrm>
        </p:grpSpPr>
        <p:sp>
          <p:nvSpPr>
            <p:cNvPr id="30" name="直角三角形 29"/>
            <p:cNvSpPr/>
            <p:nvPr/>
          </p:nvSpPr>
          <p:spPr>
            <a:xfrm flipV="1">
              <a:off x="1059446" y="1109317"/>
              <a:ext cx="3640315" cy="5085284"/>
            </a:xfrm>
            <a:prstGeom prst="rtTriangle">
              <a:avLst/>
            </a:prstGeom>
            <a:gradFill flip="none" rotWithShape="1">
              <a:gsLst>
                <a:gs pos="0">
                  <a:srgbClr val="FF9900">
                    <a:tint val="66000"/>
                    <a:satMod val="160000"/>
                  </a:srgbClr>
                </a:gs>
                <a:gs pos="50000">
                  <a:srgbClr val="FF9900">
                    <a:tint val="44500"/>
                    <a:satMod val="160000"/>
                  </a:srgbClr>
                </a:gs>
                <a:gs pos="100000">
                  <a:srgbClr val="FF9900">
                    <a:tint val="23500"/>
                    <a:satMod val="160000"/>
                  </a:srgbClr>
                </a:gs>
              </a:gsLst>
              <a:lin ang="0" scaled="1"/>
              <a:tileRect/>
            </a:gradFill>
            <a:ln>
              <a:solidFill>
                <a:srgbClr val="B7478A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cxnSp>
          <p:nvCxnSpPr>
            <p:cNvPr id="10" name="直線接點 9"/>
            <p:cNvCxnSpPr/>
            <p:nvPr/>
          </p:nvCxnSpPr>
          <p:spPr>
            <a:xfrm>
              <a:off x="3515262" y="2734653"/>
              <a:ext cx="2988165" cy="0"/>
            </a:xfrm>
            <a:prstGeom prst="line">
              <a:avLst/>
            </a:prstGeom>
            <a:ln>
              <a:solidFill>
                <a:srgbClr val="FF99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字方塊 14"/>
            <p:cNvSpPr txBox="1"/>
            <p:nvPr/>
          </p:nvSpPr>
          <p:spPr>
            <a:xfrm>
              <a:off x="5400166" y="1732568"/>
              <a:ext cx="954107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0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開放</a:t>
              </a:r>
              <a:endParaRPr lang="zh-TW" altLang="en-US" sz="30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6" name="文字方塊 15"/>
            <p:cNvSpPr txBox="1"/>
            <p:nvPr/>
          </p:nvSpPr>
          <p:spPr>
            <a:xfrm>
              <a:off x="3384877" y="3270324"/>
              <a:ext cx="2108269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0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有限度開放</a:t>
              </a:r>
              <a:endParaRPr lang="zh-TW" altLang="en-US" sz="30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7" name="文字方塊 16"/>
            <p:cNvSpPr txBox="1"/>
            <p:nvPr/>
          </p:nvSpPr>
          <p:spPr>
            <a:xfrm>
              <a:off x="2446914" y="5104934"/>
              <a:ext cx="133882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0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不開放</a:t>
              </a:r>
              <a:endParaRPr lang="zh-TW" altLang="en-US" sz="30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19" name="直線接點 18"/>
            <p:cNvCxnSpPr/>
            <p:nvPr/>
          </p:nvCxnSpPr>
          <p:spPr>
            <a:xfrm>
              <a:off x="2342979" y="4411732"/>
              <a:ext cx="3534240" cy="0"/>
            </a:xfrm>
            <a:prstGeom prst="line">
              <a:avLst/>
            </a:prstGeom>
            <a:ln>
              <a:solidFill>
                <a:srgbClr val="7030A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接點 19"/>
            <p:cNvCxnSpPr/>
            <p:nvPr/>
          </p:nvCxnSpPr>
          <p:spPr>
            <a:xfrm>
              <a:off x="1070677" y="6194601"/>
              <a:ext cx="3629084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直角三角形 31"/>
            <p:cNvSpPr/>
            <p:nvPr/>
          </p:nvSpPr>
          <p:spPr>
            <a:xfrm flipV="1">
              <a:off x="1070677" y="2734653"/>
              <a:ext cx="2441965" cy="3459950"/>
            </a:xfrm>
            <a:prstGeom prst="rtTriangle">
              <a:avLst/>
            </a:prstGeom>
            <a:gradFill flip="none" rotWithShape="1">
              <a:gsLst>
                <a:gs pos="0">
                  <a:srgbClr val="7030A0">
                    <a:tint val="66000"/>
                    <a:satMod val="160000"/>
                  </a:srgbClr>
                </a:gs>
                <a:gs pos="50000">
                  <a:srgbClr val="7030A0">
                    <a:tint val="44500"/>
                    <a:satMod val="160000"/>
                  </a:srgbClr>
                </a:gs>
                <a:gs pos="100000">
                  <a:srgbClr val="7030A0">
                    <a:tint val="23500"/>
                    <a:satMod val="160000"/>
                  </a:srgbClr>
                </a:gs>
              </a:gsLst>
              <a:lin ang="0" scaled="1"/>
              <a:tileRect/>
            </a:gra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3" name="直角三角形 32"/>
            <p:cNvSpPr/>
            <p:nvPr/>
          </p:nvSpPr>
          <p:spPr>
            <a:xfrm flipV="1">
              <a:off x="1059446" y="4420740"/>
              <a:ext cx="1263623" cy="1773861"/>
            </a:xfrm>
            <a:prstGeom prst="rtTriangle">
              <a:avLst/>
            </a:prstGeom>
            <a:gradFill flip="none" rotWithShape="1">
              <a:gsLst>
                <a:gs pos="0">
                  <a:srgbClr val="B7478A">
                    <a:tint val="66000"/>
                    <a:satMod val="160000"/>
                  </a:srgbClr>
                </a:gs>
                <a:gs pos="50000">
                  <a:srgbClr val="B7478A">
                    <a:tint val="44500"/>
                    <a:satMod val="160000"/>
                  </a:srgbClr>
                </a:gs>
                <a:gs pos="100000">
                  <a:srgbClr val="B7478A">
                    <a:tint val="23500"/>
                    <a:satMod val="160000"/>
                  </a:srgbClr>
                </a:gs>
              </a:gsLst>
              <a:lin ang="0" scaled="1"/>
              <a:tileRect/>
            </a:gra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" name="文字方塊 8"/>
            <p:cNvSpPr txBox="1"/>
            <p:nvPr/>
          </p:nvSpPr>
          <p:spPr>
            <a:xfrm>
              <a:off x="1064547" y="1660377"/>
              <a:ext cx="12618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sz="28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公開性</a:t>
              </a:r>
              <a:endPara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4" name="文字方塊 33"/>
            <p:cNvSpPr txBox="1"/>
            <p:nvPr/>
          </p:nvSpPr>
          <p:spPr>
            <a:xfrm>
              <a:off x="1064547" y="3249358"/>
              <a:ext cx="1107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sz="24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敏</a:t>
              </a:r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感</a:t>
              </a:r>
              <a:r>
                <a:rPr lang="zh-TW" altLang="en-US" sz="24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性</a:t>
              </a:r>
              <a:endPara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5" name="文字方塊 34"/>
            <p:cNvSpPr txBox="1"/>
            <p:nvPr/>
          </p:nvSpPr>
          <p:spPr>
            <a:xfrm>
              <a:off x="1015963" y="475139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sz="20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機敏性</a:t>
              </a:r>
              <a:endPara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4" name="文字方塊 3"/>
          <p:cNvSpPr txBox="1"/>
          <p:nvPr/>
        </p:nvSpPr>
        <p:spPr>
          <a:xfrm>
            <a:off x="5769214" y="2962586"/>
            <a:ext cx="2954655" cy="1477328"/>
          </a:xfrm>
          <a:prstGeom prst="rect">
            <a:avLst/>
          </a:prstGeom>
          <a:gradFill flip="none" rotWithShape="1">
            <a:gsLst>
              <a:gs pos="0">
                <a:srgbClr val="7030A0">
                  <a:shade val="30000"/>
                  <a:satMod val="115000"/>
                </a:srgbClr>
              </a:gs>
              <a:gs pos="50000">
                <a:srgbClr val="7030A0">
                  <a:shade val="67500"/>
                  <a:satMod val="115000"/>
                </a:srgbClr>
              </a:gs>
              <a:gs pos="100000">
                <a:srgbClr val="7030A0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zh-TW" altLang="en-US" sz="18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足以直接或間接識別個資</a:t>
            </a:r>
            <a:endParaRPr lang="en-US" altLang="zh-TW" sz="1800" b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8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但深具產業加值運用，如：</a:t>
            </a:r>
            <a:endParaRPr lang="en-US" altLang="zh-TW" sz="1800" b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8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健保資料、公路監理資料、</a:t>
            </a:r>
            <a:endParaRPr lang="en-US" altLang="zh-TW" sz="1800" b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8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財稅資料、電子發票資料、</a:t>
            </a:r>
            <a:endParaRPr lang="en-US" altLang="zh-TW" sz="1800" b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8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警政資料等</a:t>
            </a:r>
            <a:endParaRPr lang="zh-TW" altLang="en-US" sz="1800" b="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4534992" y="5287747"/>
            <a:ext cx="3877985" cy="923330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zh-TW" altLang="en-US" sz="1800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依法限制公開或不予提供</a:t>
            </a:r>
            <a:r>
              <a:rPr lang="zh-TW" altLang="en-US" sz="18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者，如：</a:t>
            </a:r>
            <a:endParaRPr lang="en-US" altLang="zh-TW" sz="1800" b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800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有關</a:t>
            </a:r>
            <a:r>
              <a:rPr lang="zh-TW" altLang="en-US" sz="18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國家機密者、有關</a:t>
            </a:r>
            <a:r>
              <a:rPr lang="zh-TW" altLang="en-US" sz="1800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犯罪資料者、</a:t>
            </a:r>
          </a:p>
          <a:p>
            <a:r>
              <a:rPr lang="zh-TW" altLang="en-US" sz="1800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有關工商秘密者</a:t>
            </a:r>
            <a:r>
              <a:rPr lang="zh-TW" altLang="en-US" sz="18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、有關</a:t>
            </a:r>
            <a:r>
              <a:rPr lang="zh-TW" altLang="en-US" sz="1800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個人隱私</a:t>
            </a:r>
            <a:r>
              <a:rPr lang="zh-TW" altLang="en-US" sz="18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者等</a:t>
            </a:r>
            <a:endParaRPr lang="zh-TW" altLang="en-US" sz="1800" b="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6354271" y="2112726"/>
            <a:ext cx="2723823" cy="646331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zh-TW" altLang="en-US" sz="18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依法應</a:t>
            </a:r>
            <a:r>
              <a:rPr lang="zh-TW" altLang="en-US" sz="1800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公開</a:t>
            </a:r>
            <a:r>
              <a:rPr lang="zh-TW" altLang="en-US" sz="18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項目，如：</a:t>
            </a:r>
            <a:endParaRPr lang="en-US" altLang="zh-TW" sz="1800" b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8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資訊公開法所列各項資料</a:t>
            </a:r>
            <a:endParaRPr lang="en-US" altLang="zh-TW" sz="1800" b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555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4854" y="2175193"/>
            <a:ext cx="7772400" cy="1500187"/>
          </a:xfrm>
        </p:spPr>
        <p:txBody>
          <a:bodyPr/>
          <a:lstStyle/>
          <a:p>
            <a:pPr algn="ctr"/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開放資料第一問：民眾需求</a:t>
            </a:r>
            <a:endParaRPr lang="zh-TW" altLang="en-US" sz="36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3E322C-A8A6-4FFA-88A5-DDD116B57BA4}" type="slidenum">
              <a:rPr lang="zh-TW" altLang="en-US" smtClean="0"/>
              <a:pPr>
                <a:defRPr/>
              </a:pPr>
              <a:t>2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7A2A9A-4F5D-47FB-B8F9-74074C9D35DF}" type="slidenum">
              <a:rPr lang="zh-TW" altLang="en-US" smtClean="0"/>
              <a:pPr>
                <a:defRPr/>
              </a:pPr>
              <a:t>20</a:t>
            </a:fld>
            <a:endParaRPr lang="zh-TW" altLang="en-US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895687" y="1801092"/>
          <a:ext cx="7148895" cy="38328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4162"/>
                <a:gridCol w="1920251"/>
                <a:gridCol w="1920251"/>
                <a:gridCol w="1974231"/>
              </a:tblGrid>
              <a:tr h="1414883">
                <a:tc>
                  <a:txBody>
                    <a:bodyPr/>
                    <a:lstStyle/>
                    <a:p>
                      <a:pPr algn="r"/>
                      <a:r>
                        <a:rPr lang="zh-TW" altLang="en-US" sz="1800" b="1" kern="1200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       </a:t>
                      </a:r>
                      <a:r>
                        <a:rPr lang="zh-TW" altLang="zh-TW" sz="2000" b="0" kern="1200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開放</a:t>
                      </a:r>
                      <a:r>
                        <a:rPr lang="zh-TW" altLang="en-US" sz="2000" b="0" kern="1200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  </a:t>
                      </a:r>
                      <a:r>
                        <a:rPr lang="zh-TW" altLang="zh-TW" sz="2000" b="0" kern="1200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原則</a:t>
                      </a:r>
                      <a:endParaRPr lang="en-US" altLang="zh-TW" sz="2000" b="0" kern="1200" dirty="0" smtClean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endParaRPr lang="en-US" altLang="zh-TW" sz="1800" b="0" kern="1200" dirty="0" smtClean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endParaRPr lang="en-US" altLang="zh-TW" sz="1800" b="0" kern="1200" dirty="0" smtClean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r>
                        <a:rPr lang="zh-TW" altLang="en-US" sz="2000" b="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收費</a:t>
                      </a:r>
                      <a:endParaRPr lang="en-US" altLang="zh-TW" sz="2000" b="0" dirty="0" smtClean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r>
                        <a:rPr lang="zh-TW" altLang="en-US" sz="2000" b="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原則</a:t>
                      </a:r>
                      <a:endParaRPr lang="zh-TW" altLang="en-US" sz="2000" b="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0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開放</a:t>
                      </a:r>
                      <a:endParaRPr lang="zh-TW" altLang="en-US" sz="30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tint val="66000"/>
                        <a:satMod val="1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0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有限度</a:t>
                      </a:r>
                      <a:endParaRPr lang="en-US" altLang="zh-TW" sz="3000" b="1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zh-TW" altLang="en-US" sz="30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開放</a:t>
                      </a:r>
                      <a:endParaRPr lang="zh-TW" altLang="en-US" sz="30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tint val="66000"/>
                        <a:satMod val="1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0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不開放</a:t>
                      </a:r>
                      <a:endParaRPr lang="zh-TW" altLang="en-US" sz="30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tint val="66000"/>
                        <a:satMod val="160000"/>
                      </a:srgbClr>
                    </a:solidFill>
                  </a:tcPr>
                </a:tc>
              </a:tr>
              <a:tr h="1096064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0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不收費</a:t>
                      </a:r>
                      <a:endParaRPr lang="zh-TW" altLang="en-US" sz="30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依法規定</a:t>
                      </a:r>
                      <a:endParaRPr lang="en-US" altLang="zh-TW" sz="2000" b="1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l"/>
                      <a:r>
                        <a:rPr lang="zh-TW" altLang="en-US" sz="20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應公開資料</a:t>
                      </a:r>
                      <a:endParaRPr lang="zh-TW" altLang="en-US" sz="20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敏感性需專案</a:t>
                      </a:r>
                      <a:br>
                        <a:rPr lang="zh-TW" altLang="en-US" sz="20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</a:br>
                      <a:r>
                        <a:rPr lang="zh-TW" altLang="en-US" sz="20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申請研究資料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zh-TW" altLang="en-US" sz="20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涉個資或機密，依法規定不得公開資料</a:t>
                      </a:r>
                      <a:endParaRPr lang="en-US" altLang="zh-TW" sz="2000" b="1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77508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0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收費</a:t>
                      </a:r>
                      <a:endParaRPr lang="zh-TW" altLang="en-US" sz="30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客製化或</a:t>
                      </a:r>
                      <a:endParaRPr lang="en-US" altLang="zh-TW" sz="2000" b="1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l"/>
                      <a:r>
                        <a:rPr lang="zh-TW" altLang="en-US" sz="20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再整理資料</a:t>
                      </a:r>
                      <a:endParaRPr lang="zh-TW" altLang="en-US" sz="20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敏感性需專案</a:t>
                      </a:r>
                      <a:br>
                        <a:rPr lang="zh-TW" altLang="en-US" sz="20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</a:br>
                      <a:r>
                        <a:rPr lang="zh-TW" altLang="en-US" sz="20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申請研究資料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endParaRPr lang="en-US" altLang="zh-TW" sz="2000" b="1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8" name="直線接點 7"/>
          <p:cNvCxnSpPr/>
          <p:nvPr/>
        </p:nvCxnSpPr>
        <p:spPr>
          <a:xfrm>
            <a:off x="898593" y="1784413"/>
            <a:ext cx="1328889" cy="186538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內容版面配置區 2"/>
          <p:cNvSpPr txBox="1">
            <a:spLocks/>
          </p:cNvSpPr>
          <p:nvPr/>
        </p:nvSpPr>
        <p:spPr>
          <a:xfrm>
            <a:off x="750766" y="1183057"/>
            <a:ext cx="7952509" cy="601356"/>
          </a:xfrm>
          <a:prstGeom prst="rect">
            <a:avLst/>
          </a:prstGeom>
        </p:spPr>
        <p:txBody>
          <a:bodyPr/>
          <a:lstStyle>
            <a:lvl1pPr marL="342900" indent="-342900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kumimoji="1" sz="32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28650" indent="-349250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2800" b="1">
                <a:solidFill>
                  <a:srgbClr val="009900"/>
                </a:solidFill>
                <a:latin typeface="+mn-lt"/>
                <a:ea typeface="+mn-ea"/>
              </a:defRPr>
            </a:lvl2pPr>
            <a:lvl3pPr marL="1066800" indent="-258763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400">
                <a:solidFill>
                  <a:srgbClr val="009900"/>
                </a:solidFill>
                <a:latin typeface="+mn-lt"/>
                <a:ea typeface="+mn-ea"/>
              </a:defRPr>
            </a:lvl3pPr>
            <a:lvl4pPr marL="1416050" indent="-169863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@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4pPr>
            <a:lvl5pPr marL="1776413" indent="-180975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5pPr>
            <a:lvl6pPr marL="22336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6pPr>
            <a:lvl7pPr marL="26908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7pPr>
            <a:lvl8pPr marL="31480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8pPr>
            <a:lvl9pPr marL="36052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9pPr>
          </a:lstStyle>
          <a:p>
            <a:r>
              <a:rPr lang="zh-TW" altLang="en-US" b="0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</a:t>
            </a:r>
            <a:r>
              <a:rPr lang="zh-TW" altLang="en-US" b="0" kern="0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開放及收費類型</a:t>
            </a:r>
            <a:endParaRPr lang="en-US" altLang="zh-TW" b="0" kern="0" dirty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標題 1"/>
          <p:cNvSpPr txBox="1">
            <a:spLocks/>
          </p:cNvSpPr>
          <p:nvPr/>
        </p:nvSpPr>
        <p:spPr>
          <a:xfrm>
            <a:off x="664234" y="144341"/>
            <a:ext cx="7988060" cy="850900"/>
          </a:xfrm>
          <a:prstGeom prst="rect">
            <a:avLst/>
          </a:prstGeom>
        </p:spPr>
        <p:txBody>
          <a:bodyPr/>
          <a:lstStyle/>
          <a:p>
            <a:pPr lvl="0" algn="ctr" eaLnBrk="0" hangingPunct="0">
              <a:defRPr/>
            </a:pPr>
            <a:r>
              <a:rPr kumimoji="1" lang="zh-TW" altLang="en-US" sz="4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資料分級原則</a:t>
            </a:r>
            <a:r>
              <a:rPr kumimoji="1" lang="en-US" altLang="zh-TW" sz="4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(2/2)</a:t>
            </a:r>
            <a:endParaRPr kumimoji="1" lang="zh-TW" altLang="en-US" sz="4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6587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7275" y="1154282"/>
            <a:ext cx="2634813" cy="1756542"/>
          </a:xfrm>
          <a:prstGeom prst="rect">
            <a:avLst/>
          </a:prstGeo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A314F-3663-47CD-A8D8-B3D6D6DAF91F}" type="slidenum">
              <a:rPr lang="zh-TW" altLang="en-US" smtClean="0"/>
              <a:pPr/>
              <a:t>21</a:t>
            </a:fld>
            <a:endParaRPr lang="zh-TW" altLang="en-US"/>
          </a:p>
        </p:txBody>
      </p:sp>
      <p:graphicFrame>
        <p:nvGraphicFramePr>
          <p:cNvPr id="7" name="資料庫圖表 6"/>
          <p:cNvGraphicFramePr/>
          <p:nvPr>
            <p:extLst>
              <p:ext uri="{D42A27DB-BD31-4B8C-83A1-F6EECF244321}">
                <p14:modId xmlns:p14="http://schemas.microsoft.com/office/powerpoint/2010/main" val="4180694052"/>
              </p:ext>
            </p:extLst>
          </p:nvPr>
        </p:nvGraphicFramePr>
        <p:xfrm>
          <a:off x="-504056" y="1556792"/>
          <a:ext cx="7920880" cy="44499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矩形 7"/>
          <p:cNvSpPr/>
          <p:nvPr/>
        </p:nvSpPr>
        <p:spPr>
          <a:xfrm>
            <a:off x="4560848" y="3356992"/>
            <a:ext cx="25536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lnSpc>
                <a:spcPct val="100000"/>
              </a:lnSpc>
              <a:spcAft>
                <a:spcPts val="0"/>
              </a:spcAft>
            </a:pPr>
            <a:r>
              <a:rPr lang="zh-TW" altLang="en-US" sz="2400" dirty="0" smtClean="0">
                <a:solidFill>
                  <a:srgbClr val="3829F5"/>
                </a:solidFill>
                <a:latin typeface="微軟正黑體" pitchFamily="34" charset="-120"/>
                <a:ea typeface="微軟正黑體" pitchFamily="34" charset="-120"/>
              </a:rPr>
              <a:t>深化期</a:t>
            </a:r>
            <a:endParaRPr lang="en-US" altLang="zh-TW" sz="2400" dirty="0" smtClean="0">
              <a:solidFill>
                <a:srgbClr val="3829F5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659566" y="4127705"/>
            <a:ext cx="22413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lnSpc>
                <a:spcPct val="100000"/>
              </a:lnSpc>
              <a:spcAft>
                <a:spcPts val="0"/>
              </a:spcAft>
            </a:pPr>
            <a:r>
              <a:rPr lang="zh-TW" altLang="en-US" sz="2400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推廣期</a:t>
            </a:r>
            <a:endParaRPr lang="zh-TW" altLang="en-US" sz="2400" b="1" dirty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78959" y="4812454"/>
            <a:ext cx="20207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lnSpc>
                <a:spcPct val="100000"/>
              </a:lnSpc>
              <a:spcAft>
                <a:spcPts val="0"/>
              </a:spcAft>
            </a:pPr>
            <a:r>
              <a:rPr lang="zh-TW" altLang="en-US" sz="2400" dirty="0" smtClean="0">
                <a:solidFill>
                  <a:srgbClr val="3829F5"/>
                </a:solidFill>
                <a:latin typeface="微軟正黑體" pitchFamily="34" charset="-120"/>
                <a:ea typeface="微軟正黑體" pitchFamily="34" charset="-120"/>
              </a:rPr>
              <a:t>建置期</a:t>
            </a:r>
            <a:endParaRPr lang="en-US" altLang="zh-TW" sz="2400" dirty="0" smtClean="0">
              <a:solidFill>
                <a:srgbClr val="3829F5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4" name="標題 1"/>
          <p:cNvSpPr txBox="1">
            <a:spLocks/>
          </p:cNvSpPr>
          <p:nvPr/>
        </p:nvSpPr>
        <p:spPr>
          <a:xfrm>
            <a:off x="752856" y="170916"/>
            <a:ext cx="7772400" cy="8826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/>
            <a:r>
              <a:rPr lang="zh-TW" altLang="en-US" kern="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資料開放</a:t>
            </a: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發展階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段</a:t>
            </a:r>
          </a:p>
        </p:txBody>
      </p:sp>
    </p:spTree>
    <p:extLst>
      <p:ext uri="{BB962C8B-B14F-4D97-AF65-F5344CB8AC3E}">
        <p14:creationId xmlns:p14="http://schemas.microsoft.com/office/powerpoint/2010/main" val="3471567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61" name="群組 13"/>
          <p:cNvGrpSpPr>
            <a:grpSpLocks/>
          </p:cNvGrpSpPr>
          <p:nvPr/>
        </p:nvGrpSpPr>
        <p:grpSpPr bwMode="auto">
          <a:xfrm>
            <a:off x="2378103" y="1323245"/>
            <a:ext cx="5111750" cy="546100"/>
            <a:chOff x="1780203" y="144032"/>
            <a:chExt cx="3278159" cy="1235048"/>
          </a:xfrm>
        </p:grpSpPr>
        <p:sp>
          <p:nvSpPr>
            <p:cNvPr id="15" name="矩形 14"/>
            <p:cNvSpPr/>
            <p:nvPr/>
          </p:nvSpPr>
          <p:spPr>
            <a:xfrm>
              <a:off x="2426672" y="144032"/>
              <a:ext cx="2631690" cy="1235048"/>
            </a:xfrm>
            <a:prstGeom prst="rect">
              <a:avLst/>
            </a:prstGeom>
          </p:spPr>
          <p:style>
            <a:lnRef idx="1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矩形 15"/>
            <p:cNvSpPr/>
            <p:nvPr/>
          </p:nvSpPr>
          <p:spPr>
            <a:xfrm>
              <a:off x="1780203" y="144032"/>
              <a:ext cx="2631689" cy="12350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95250" tIns="95250" rIns="95250" bIns="95250" spcCol="1270" anchor="ctr"/>
            <a:lstStyle/>
            <a:p>
              <a:pPr marL="228600" lvl="1" indent="-228600" defTabSz="889000" eaLnBrk="1" hangingPunct="1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zh-TW" altLang="en-US" sz="18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總統</a:t>
              </a:r>
              <a:r>
                <a:rPr lang="en-US" altLang="zh-TW" sz="18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104</a:t>
              </a:r>
              <a:r>
                <a:rPr lang="zh-TW" altLang="en-US" sz="18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年元旦祝詞</a:t>
              </a:r>
              <a:endParaRPr lang="en-US" altLang="zh-TW" sz="1800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marL="228600" lvl="1" indent="-228600" defTabSz="889000" eaLnBrk="1" hangingPunct="1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zh-TW" altLang="en-US" sz="18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行政院</a:t>
              </a:r>
              <a:r>
                <a:rPr lang="zh-TW" altLang="en-US" sz="18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第</a:t>
              </a:r>
              <a:r>
                <a:rPr lang="en-US" altLang="en-US" sz="18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3322</a:t>
              </a:r>
              <a:r>
                <a:rPr lang="zh-TW" altLang="en-US" sz="18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、</a:t>
              </a:r>
              <a:r>
                <a:rPr lang="en-US" altLang="zh-TW" sz="18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3429</a:t>
              </a:r>
              <a:r>
                <a:rPr lang="zh-TW" altLang="en-US" sz="18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次</a:t>
              </a:r>
              <a:r>
                <a:rPr lang="zh-TW" altLang="en-US" sz="18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院會</a:t>
              </a:r>
              <a:r>
                <a:rPr lang="zh-TW" altLang="en-US" sz="18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決議</a:t>
              </a:r>
              <a:endParaRPr lang="en-US" altLang="zh-TW" sz="1800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marL="228600" lvl="1" indent="-228600" defTabSz="8890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zh-TW" altLang="en-US" sz="18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智慧新未來政策</a:t>
              </a:r>
              <a:r>
                <a:rPr lang="zh-TW" altLang="en-US" sz="18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白皮書</a:t>
              </a:r>
              <a:r>
                <a:rPr lang="en-US" altLang="zh-TW" sz="18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</a:t>
              </a:r>
              <a:r>
                <a:rPr lang="zh-TW" altLang="en-US" sz="18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名稱暫定</a:t>
              </a:r>
              <a:r>
                <a:rPr lang="en-US" altLang="zh-TW" sz="18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)</a:t>
              </a:r>
              <a:endPara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19462" name="群組 16"/>
          <p:cNvGrpSpPr>
            <a:grpSpLocks/>
          </p:cNvGrpSpPr>
          <p:nvPr/>
        </p:nvGrpSpPr>
        <p:grpSpPr bwMode="auto">
          <a:xfrm>
            <a:off x="2771775" y="2349500"/>
            <a:ext cx="5113338" cy="1008063"/>
            <a:chOff x="4076051" y="1281506"/>
            <a:chExt cx="5114097" cy="1841660"/>
          </a:xfrm>
        </p:grpSpPr>
        <p:sp>
          <p:nvSpPr>
            <p:cNvPr id="18" name="矩形 17"/>
            <p:cNvSpPr/>
            <p:nvPr/>
          </p:nvSpPr>
          <p:spPr>
            <a:xfrm>
              <a:off x="4291983" y="1887659"/>
              <a:ext cx="2451464" cy="1235507"/>
            </a:xfrm>
            <a:prstGeom prst="rect">
              <a:avLst/>
            </a:prstGeom>
          </p:spPr>
          <p:style>
            <a:lnRef idx="1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矩形 18"/>
            <p:cNvSpPr/>
            <p:nvPr/>
          </p:nvSpPr>
          <p:spPr>
            <a:xfrm>
              <a:off x="4076051" y="1281506"/>
              <a:ext cx="5114097" cy="12355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95250" tIns="95250" rIns="95250" bIns="95250" spcCol="1270" anchor="ctr"/>
            <a:lstStyle/>
            <a:p>
              <a:pPr marL="228600" lvl="1" indent="-228600" defTabSz="889000" eaLnBrk="1" hangingPunct="1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zh-TW" altLang="en-US" sz="18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政府資料開放進階行動綱領</a:t>
              </a:r>
              <a:r>
                <a:rPr lang="en-US" altLang="zh-TW" sz="18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</a:t>
              </a:r>
              <a:r>
                <a:rPr lang="zh-TW" altLang="en-US" sz="18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研擬中</a:t>
              </a:r>
              <a:r>
                <a:rPr lang="en-US" altLang="zh-TW" sz="18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)</a:t>
              </a:r>
              <a:endPara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3276600" y="3544888"/>
            <a:ext cx="3962400" cy="129439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95250" tIns="95250" rIns="95250" bIns="95250" anchor="ctr"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5pPr>
            <a:lvl6pPr marL="2514600" indent="-228600" fontAlgn="base">
              <a:spcBef>
                <a:spcPct val="5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6pPr>
            <a:lvl7pPr marL="2971800" indent="-228600" fontAlgn="base">
              <a:spcBef>
                <a:spcPct val="5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7pPr>
            <a:lvl8pPr marL="3429000" indent="-228600" fontAlgn="base">
              <a:spcBef>
                <a:spcPct val="5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8pPr>
            <a:lvl9pPr marL="3886200" indent="-228600" fontAlgn="base">
              <a:spcBef>
                <a:spcPct val="5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行政院及所屬各級機關政府資料開放作業原則</a:t>
            </a:r>
            <a:endParaRPr lang="en-US" altLang="zh-TW" sz="1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zh-TW" altLang="en-US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政府資料開放資料集管理要項</a:t>
            </a:r>
            <a:endParaRPr lang="en-US" altLang="zh-TW" sz="1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各機關資通訊應用管理</a:t>
            </a:r>
            <a:r>
              <a:rPr lang="zh-TW" altLang="en-US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要點</a:t>
            </a:r>
            <a:endParaRPr lang="en-US" altLang="zh-TW" sz="1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zh-TW" altLang="en-US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政府機關資訊採購建議書徵求文件參考</a:t>
            </a:r>
            <a:endParaRPr lang="en-US" altLang="zh-TW" sz="1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zh-TW" altLang="en-US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集詮釋資料標準</a:t>
            </a:r>
            <a:r>
              <a:rPr lang="zh-TW" altLang="en-US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規範</a:t>
            </a:r>
            <a:r>
              <a:rPr lang="en-US" altLang="zh-TW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草案</a:t>
            </a:r>
            <a:r>
              <a:rPr lang="en-US" altLang="zh-TW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共通性資料存取應用程式介面</a:t>
            </a:r>
            <a:r>
              <a:rPr lang="zh-TW" altLang="en-US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規範</a:t>
            </a:r>
            <a:r>
              <a:rPr lang="en-US" altLang="zh-TW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草案</a:t>
            </a:r>
            <a:r>
              <a:rPr lang="en-US" altLang="zh-TW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資料開放諮詢會議運作</a:t>
            </a:r>
            <a:r>
              <a:rPr lang="zh-TW" altLang="en-US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說明</a:t>
            </a:r>
            <a:r>
              <a:rPr lang="en-US" altLang="zh-TW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研擬中</a:t>
            </a:r>
            <a:r>
              <a:rPr lang="en-US" altLang="zh-TW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</p:txBody>
      </p:sp>
      <p:grpSp>
        <p:nvGrpSpPr>
          <p:cNvPr id="19464" name="群組 25"/>
          <p:cNvGrpSpPr>
            <a:grpSpLocks/>
          </p:cNvGrpSpPr>
          <p:nvPr/>
        </p:nvGrpSpPr>
        <p:grpSpPr bwMode="auto">
          <a:xfrm>
            <a:off x="0" y="1268413"/>
            <a:ext cx="3708400" cy="5046662"/>
            <a:chOff x="0" y="1124744"/>
            <a:chExt cx="3995936" cy="5190778"/>
          </a:xfrm>
        </p:grpSpPr>
        <p:sp>
          <p:nvSpPr>
            <p:cNvPr id="19472" name="Pyr1"/>
            <p:cNvSpPr>
              <a:spLocks noEditPoints="1" noChangeArrowheads="1"/>
            </p:cNvSpPr>
            <p:nvPr/>
          </p:nvSpPr>
          <p:spPr bwMode="auto">
            <a:xfrm>
              <a:off x="1554932" y="1124744"/>
              <a:ext cx="895641" cy="1150622"/>
            </a:xfrm>
            <a:custGeom>
              <a:avLst/>
              <a:gdLst>
                <a:gd name="T0" fmla="*/ 2147483646 w 21600"/>
                <a:gd name="T1" fmla="*/ 0 h 21600"/>
                <a:gd name="T2" fmla="*/ 2147483646 w 21600"/>
                <a:gd name="T3" fmla="*/ 2147483646 h 21600"/>
                <a:gd name="T4" fmla="*/ 0 w 21600"/>
                <a:gd name="T5" fmla="*/ 2147483646 h 21600"/>
                <a:gd name="T6" fmla="*/ 0 60000 65536"/>
                <a:gd name="T7" fmla="*/ 0 60000 65536"/>
                <a:gd name="T8" fmla="*/ 0 60000 65536"/>
                <a:gd name="T9" fmla="*/ 5400 w 21600"/>
                <a:gd name="T10" fmla="*/ 11800 h 21600"/>
                <a:gd name="T11" fmla="*/ 16200 w 21600"/>
                <a:gd name="T12" fmla="*/ 20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D8EBB3"/>
            </a:solidFill>
            <a:ln w="9525"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D8EBB3"/>
              </a:extrusionClr>
              <a:contourClr>
                <a:srgbClr val="D8EBB3"/>
              </a:contourClr>
            </a:sp3d>
          </p:spPr>
          <p:txBody>
            <a:bodyPr>
              <a:flatTx/>
            </a:bodyPr>
            <a:lstStyle/>
            <a:p>
              <a:endPara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" name="Pyr2"/>
            <p:cNvSpPr>
              <a:spLocks noEditPoints="1" noChangeArrowheads="1"/>
            </p:cNvSpPr>
            <p:nvPr/>
          </p:nvSpPr>
          <p:spPr bwMode="auto">
            <a:xfrm>
              <a:off x="1036617" y="2275956"/>
              <a:ext cx="1927834" cy="1349698"/>
            </a:xfrm>
            <a:custGeom>
              <a:avLst/>
              <a:gdLst>
                <a:gd name="T0" fmla="*/ 5787 w 21600"/>
                <a:gd name="T1" fmla="*/ 0 h 21600"/>
                <a:gd name="T2" fmla="*/ 15812 w 21600"/>
                <a:gd name="T3" fmla="*/ 0 h 21600"/>
                <a:gd name="T4" fmla="*/ 21600 w 21600"/>
                <a:gd name="T5" fmla="*/ 21600 h 21600"/>
                <a:gd name="T6" fmla="*/ 0 w 21600"/>
                <a:gd name="T7" fmla="*/ 21600 h 21600"/>
                <a:gd name="T8" fmla="*/ 5787 w 21600"/>
                <a:gd name="T9" fmla="*/ 500 h 21600"/>
                <a:gd name="T10" fmla="*/ 15812 w 21600"/>
                <a:gd name="T11" fmla="*/ 21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5787" y="0"/>
                  </a:moveTo>
                  <a:lnTo>
                    <a:pt x="15812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5787" y="0"/>
                  </a:lnTo>
                  <a:close/>
                </a:path>
              </a:pathLst>
            </a:custGeom>
            <a:solidFill>
              <a:srgbClr val="CCCCFF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CCCFF"/>
              </a:extrusionClr>
            </a:sp3d>
            <a:extLst/>
          </p:spPr>
          <p:txBody>
            <a:bodyPr anchor="ctr" anchorCtr="1">
              <a:flatTx/>
            </a:bodyPr>
            <a:lstStyle/>
            <a:p>
              <a:pPr algn="ctr" eaLnBrk="1" hangingPunct="1">
                <a:defRPr/>
              </a:pPr>
              <a:endParaRPr lang="zh-TW" altLang="en-US" sz="18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" name="Pyr3"/>
            <p:cNvSpPr>
              <a:spLocks noEditPoints="1" noChangeArrowheads="1"/>
            </p:cNvSpPr>
            <p:nvPr/>
          </p:nvSpPr>
          <p:spPr bwMode="auto">
            <a:xfrm>
              <a:off x="523440" y="3625654"/>
              <a:ext cx="2954188" cy="1348110"/>
            </a:xfrm>
            <a:custGeom>
              <a:avLst/>
              <a:gdLst>
                <a:gd name="T0" fmla="*/ 3768 w 21600"/>
                <a:gd name="T1" fmla="*/ 0 h 21600"/>
                <a:gd name="T2" fmla="*/ 17831 w 21600"/>
                <a:gd name="T3" fmla="*/ 0 h 21600"/>
                <a:gd name="T4" fmla="*/ 21600 w 21600"/>
                <a:gd name="T5" fmla="*/ 21600 h 21600"/>
                <a:gd name="T6" fmla="*/ 0 w 21600"/>
                <a:gd name="T7" fmla="*/ 21600 h 21600"/>
                <a:gd name="T8" fmla="*/ 5287 w 21600"/>
                <a:gd name="T9" fmla="*/ 500 h 21600"/>
                <a:gd name="T10" fmla="*/ 16312 w 21600"/>
                <a:gd name="T11" fmla="*/ 21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3768" y="0"/>
                  </a:moveTo>
                  <a:lnTo>
                    <a:pt x="17831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3768" y="0"/>
                  </a:lnTo>
                  <a:close/>
                </a:path>
              </a:pathLst>
            </a:custGeom>
            <a:solidFill>
              <a:srgbClr val="FFBE7D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BE7D"/>
              </a:extrusionClr>
            </a:sp3d>
            <a:extLst/>
          </p:spPr>
          <p:txBody>
            <a:bodyPr anchor="ctr" anchorCtr="1">
              <a:flatTx/>
            </a:bodyPr>
            <a:lstStyle/>
            <a:p>
              <a:pPr eaLnBrk="1" hangingPunct="1">
                <a:defRPr/>
              </a:pPr>
              <a:endParaRPr lang="zh-TW" altLang="en-US" sz="18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" name="Pyr4"/>
            <p:cNvSpPr>
              <a:spLocks noEditPoints="1" noChangeArrowheads="1"/>
            </p:cNvSpPr>
            <p:nvPr/>
          </p:nvSpPr>
          <p:spPr bwMode="auto">
            <a:xfrm>
              <a:off x="0" y="4965824"/>
              <a:ext cx="3995936" cy="1349698"/>
            </a:xfrm>
            <a:custGeom>
              <a:avLst/>
              <a:gdLst>
                <a:gd name="T0" fmla="*/ 2793 w 21600"/>
                <a:gd name="T1" fmla="*/ 0 h 21600"/>
                <a:gd name="T2" fmla="*/ 18806 w 21600"/>
                <a:gd name="T3" fmla="*/ 0 h 21600"/>
                <a:gd name="T4" fmla="*/ 21600 w 21600"/>
                <a:gd name="T5" fmla="*/ 21600 h 21600"/>
                <a:gd name="T6" fmla="*/ 0 w 21600"/>
                <a:gd name="T7" fmla="*/ 21600 h 21600"/>
                <a:gd name="T8" fmla="*/ 3287 w 21600"/>
                <a:gd name="T9" fmla="*/ 500 h 21600"/>
                <a:gd name="T10" fmla="*/ 17312 w 21600"/>
                <a:gd name="T11" fmla="*/ 21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2793" y="0"/>
                  </a:moveTo>
                  <a:lnTo>
                    <a:pt x="18806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2793" y="0"/>
                  </a:lnTo>
                  <a:close/>
                </a:path>
              </a:pathLst>
            </a:custGeom>
            <a:solidFill>
              <a:srgbClr val="FFFFCC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CC"/>
              </a:extrusionClr>
            </a:sp3d>
            <a:extLst/>
          </p:spPr>
          <p:txBody>
            <a:bodyPr anchor="ctr" anchorCtr="1">
              <a:flatTx/>
            </a:bodyPr>
            <a:lstStyle/>
            <a:p>
              <a:pPr eaLnBrk="1" hangingPunct="1">
                <a:defRPr/>
              </a:pPr>
              <a:endParaRPr lang="zh-TW" altLang="en-US" sz="18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666852" y="1556647"/>
              <a:ext cx="696446" cy="3798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zh-TW" altLang="en-US" sz="18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政策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1358208" y="2780902"/>
              <a:ext cx="1366761" cy="37987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TW" altLang="en-US" sz="18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行動綱領</a:t>
              </a:r>
              <a:endParaRPr lang="zh-TW" altLang="en-US" sz="18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157075" y="3980721"/>
              <a:ext cx="1715997" cy="3798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1" hangingPunct="1">
                <a:defRPr/>
              </a:pPr>
              <a:r>
                <a:rPr lang="zh-TW" altLang="en-US" sz="18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作業原則</a:t>
              </a:r>
              <a:endParaRPr lang="zh-TW" altLang="en-US" sz="18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9479" name="矩形 24"/>
            <p:cNvSpPr>
              <a:spLocks noChangeArrowheads="1"/>
            </p:cNvSpPr>
            <p:nvPr/>
          </p:nvSpPr>
          <p:spPr bwMode="auto">
            <a:xfrm>
              <a:off x="891871" y="5373216"/>
              <a:ext cx="2483252" cy="379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標楷體" panose="03000509000000000000" pitchFamily="65" charset="-12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標楷體" panose="03000509000000000000" pitchFamily="65" charset="-12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標楷體" panose="03000509000000000000" pitchFamily="65" charset="-12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標楷體" panose="03000509000000000000" pitchFamily="65" charset="-12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標楷體" panose="03000509000000000000" pitchFamily="65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標楷體" panose="03000509000000000000" pitchFamily="65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標楷體" panose="03000509000000000000" pitchFamily="65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標楷體" panose="03000509000000000000" pitchFamily="65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標楷體" panose="03000509000000000000" pitchFamily="65" charset="-120"/>
                </a:defRPr>
              </a:lvl9pPr>
            </a:lstStyle>
            <a:p>
              <a:pPr algn="ctr" eaLnBrk="1" hangingPunct="1"/>
              <a:r>
                <a:rPr lang="zh-TW" altLang="en-US" sz="18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部會行動方案</a:t>
              </a:r>
              <a:endParaRPr lang="zh-TW" altLang="en-US" sz="18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3881559" y="5203904"/>
            <a:ext cx="216058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buFont typeface="Arial" pitchFamily="34" charset="0"/>
              <a:buChar char="•"/>
              <a:defRPr/>
            </a:pPr>
            <a:r>
              <a:rPr lang="zh-TW" altLang="en-US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部會及其所屬機關</a:t>
            </a:r>
            <a:r>
              <a:rPr lang="en-US" altLang="zh-TW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構</a:t>
            </a:r>
            <a:r>
              <a:rPr lang="en-US" altLang="zh-TW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資料開放行動方案</a:t>
            </a:r>
            <a:endParaRPr lang="en-US" altLang="zh-TW" sz="1400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1" fontAlgn="auto" hangingPunct="1">
              <a:buFont typeface="Arial" pitchFamily="34" charset="0"/>
              <a:buChar char="•"/>
              <a:defRPr/>
            </a:pPr>
            <a:endParaRPr lang="zh-TW" altLang="en-US" sz="1400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1" name="左大括弧 30"/>
          <p:cNvSpPr/>
          <p:nvPr/>
        </p:nvSpPr>
        <p:spPr>
          <a:xfrm>
            <a:off x="6042146" y="4999952"/>
            <a:ext cx="288925" cy="79795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TW" altLang="en-US" sz="1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7A2A9A-4F5D-47FB-B8F9-74074C9D35DF}" type="slidenum"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pPr>
                <a:defRPr/>
              </a:pPr>
              <a:t>22</a:t>
            </a:fld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0" name="標題 9"/>
          <p:cNvSpPr txBox="1">
            <a:spLocks/>
          </p:cNvSpPr>
          <p:nvPr/>
        </p:nvSpPr>
        <p:spPr bwMode="auto">
          <a:xfrm>
            <a:off x="944357" y="224488"/>
            <a:ext cx="7772400" cy="73818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eaLnBrk="0" hangingPunct="0">
              <a:defRPr kumimoji="1" sz="4000" kern="0"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  <a:lvl2pPr eaLnBrk="0" hangingPunct="0">
              <a:defRPr kumimoji="1" sz="4000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2pPr>
            <a:lvl3pPr eaLnBrk="0" hangingPunct="0">
              <a:defRPr kumimoji="1" sz="4000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3pPr>
            <a:lvl4pPr eaLnBrk="0" hangingPunct="0">
              <a:defRPr kumimoji="1" sz="4000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4pPr>
            <a:lvl5pPr eaLnBrk="0" hangingPunct="0">
              <a:defRPr kumimoji="1" sz="4000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r>
              <a:rPr lang="zh-TW" altLang="en-US" dirty="0" smtClean="0"/>
              <a:t>資料開放指導文件位階</a:t>
            </a:r>
            <a:endParaRPr lang="zh-TW" altLang="en-US" dirty="0"/>
          </a:p>
        </p:txBody>
      </p:sp>
      <p:grpSp>
        <p:nvGrpSpPr>
          <p:cNvPr id="4" name="群組 3"/>
          <p:cNvGrpSpPr/>
          <p:nvPr/>
        </p:nvGrpSpPr>
        <p:grpSpPr>
          <a:xfrm>
            <a:off x="7019926" y="3184326"/>
            <a:ext cx="1970086" cy="720725"/>
            <a:chOff x="7019926" y="3324372"/>
            <a:chExt cx="1970086" cy="720725"/>
          </a:xfrm>
        </p:grpSpPr>
        <p:sp>
          <p:nvSpPr>
            <p:cNvPr id="28" name="左大括弧 27"/>
            <p:cNvSpPr/>
            <p:nvPr/>
          </p:nvSpPr>
          <p:spPr>
            <a:xfrm>
              <a:off x="7019926" y="3324372"/>
              <a:ext cx="360362" cy="720725"/>
            </a:xfrm>
            <a:prstGeom prst="leftBrace">
              <a:avLst>
                <a:gd name="adj1" fmla="val 8333"/>
                <a:gd name="adj2" fmla="val 50000"/>
              </a:avLst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TW" altLang="en-US" sz="18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7288212" y="3442890"/>
              <a:ext cx="1701800" cy="50561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95250" tIns="95250" rIns="95250" bIns="95250" anchor="ctr"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標楷體" panose="03000509000000000000" pitchFamily="65" charset="-12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標楷體" panose="03000509000000000000" pitchFamily="65" charset="-12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標楷體" panose="03000509000000000000" pitchFamily="65" charset="-12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標楷體" panose="03000509000000000000" pitchFamily="65" charset="-12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標楷體" panose="03000509000000000000" pitchFamily="65" charset="-120"/>
                </a:defRPr>
              </a:lvl5pPr>
              <a:lvl6pPr marL="2514600" indent="-228600" fontAlgn="base">
                <a:spcBef>
                  <a:spcPct val="5000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標楷體" panose="03000509000000000000" pitchFamily="65" charset="-120"/>
                </a:defRPr>
              </a:lvl6pPr>
              <a:lvl7pPr marL="2971800" indent="-228600" fontAlgn="base">
                <a:spcBef>
                  <a:spcPct val="5000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標楷體" panose="03000509000000000000" pitchFamily="65" charset="-120"/>
                </a:defRPr>
              </a:lvl7pPr>
              <a:lvl8pPr marL="3429000" indent="-228600" fontAlgn="base">
                <a:spcBef>
                  <a:spcPct val="5000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標楷體" panose="03000509000000000000" pitchFamily="65" charset="-120"/>
                </a:defRPr>
              </a:lvl8pPr>
              <a:lvl9pPr marL="3886200" indent="-228600" fontAlgn="base">
                <a:spcBef>
                  <a:spcPct val="5000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標楷體" panose="03000509000000000000" pitchFamily="65" charset="-120"/>
                </a:defRPr>
              </a:lvl9pPr>
            </a:lstStyle>
            <a:p>
              <a:pPr eaLnBrk="1" hangingPunct="1">
                <a:buFont typeface="Arial" panose="020B0604020202020204" pitchFamily="34" charset="0"/>
                <a:buChar char="•"/>
                <a:defRPr/>
              </a:pPr>
              <a:r>
                <a:rPr lang="zh-TW" altLang="en-US" sz="14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政府資料開放定義</a:t>
              </a:r>
              <a:endParaRPr lang="en-US" altLang="zh-TW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eaLnBrk="1" hangingPunct="1">
                <a:buFont typeface="Arial" panose="020B0604020202020204" pitchFamily="34" charset="0"/>
                <a:buChar char="•"/>
                <a:defRPr/>
              </a:pPr>
              <a:r>
                <a:rPr lang="zh-TW" altLang="en-US" sz="14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資料分級</a:t>
              </a:r>
              <a:endParaRPr lang="en-US" altLang="zh-TW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eaLnBrk="1" hangingPunct="1">
                <a:buFont typeface="Arial" panose="020B0604020202020204" pitchFamily="34" charset="0"/>
                <a:buChar char="•"/>
                <a:defRPr/>
              </a:pPr>
              <a:r>
                <a:rPr lang="zh-TW" altLang="en-US" sz="14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諮詢機制</a:t>
              </a:r>
              <a:endParaRPr lang="en-US" altLang="zh-TW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6331071" y="5146120"/>
            <a:ext cx="1701800" cy="50561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95250" tIns="95250" rIns="95250" bIns="95250" anchor="ctr"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5pPr>
            <a:lvl6pPr marL="2514600" indent="-228600" fontAlgn="base">
              <a:spcBef>
                <a:spcPct val="5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6pPr>
            <a:lvl7pPr marL="2971800" indent="-228600" fontAlgn="base">
              <a:spcBef>
                <a:spcPct val="5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7pPr>
            <a:lvl8pPr marL="3429000" indent="-228600" fontAlgn="base">
              <a:spcBef>
                <a:spcPct val="5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8pPr>
            <a:lvl9pPr marL="3886200" indent="-228600" fontAlgn="base">
              <a:spcBef>
                <a:spcPct val="5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zh-TW" altLang="en-US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執行策略</a:t>
            </a:r>
            <a:endParaRPr lang="en-US" altLang="zh-TW" sz="1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zh-TW" altLang="en-US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績效目標</a:t>
            </a:r>
            <a:endParaRPr lang="en-US" altLang="zh-TW" sz="1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zh-TW" altLang="en-US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工作期程</a:t>
            </a:r>
            <a:endParaRPr lang="en-US" altLang="zh-TW" sz="1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zh-TW" altLang="en-US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績效評估</a:t>
            </a:r>
            <a:endParaRPr lang="en-US" altLang="zh-TW" sz="1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6" name="直線接點 5"/>
          <p:cNvCxnSpPr/>
          <p:nvPr/>
        </p:nvCxnSpPr>
        <p:spPr>
          <a:xfrm>
            <a:off x="263611" y="4925812"/>
            <a:ext cx="7875501" cy="0"/>
          </a:xfrm>
          <a:prstGeom prst="line">
            <a:avLst/>
          </a:prstGeom>
          <a:ln>
            <a:solidFill>
              <a:srgbClr val="92D050"/>
            </a:solidFill>
            <a:prstDash val="sysDot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513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標題 1"/>
          <p:cNvSpPr txBox="1">
            <a:spLocks/>
          </p:cNvSpPr>
          <p:nvPr/>
        </p:nvSpPr>
        <p:spPr>
          <a:xfrm>
            <a:off x="752856" y="170916"/>
            <a:ext cx="7772400" cy="8826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/>
            <a:r>
              <a:rPr lang="zh-TW" altLang="en-US" kern="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推動策略、作法與機制</a:t>
            </a:r>
            <a:endParaRPr lang="zh-TW" altLang="en-US" kern="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3" name="圓角矩形 52"/>
          <p:cNvSpPr/>
          <p:nvPr/>
        </p:nvSpPr>
        <p:spPr>
          <a:xfrm>
            <a:off x="2894130" y="1095579"/>
            <a:ext cx="5292044" cy="1715108"/>
          </a:xfrm>
          <a:prstGeom prst="round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628650" lvl="1" indent="-349250" defTabSz="876300" eaLnBrk="0" hangingPunct="0">
              <a:spcBef>
                <a:spcPct val="20000"/>
              </a:spcBef>
              <a:buFont typeface="Wingdings" pitchFamily="2" charset="2"/>
              <a:buChar char="Ø"/>
            </a:pPr>
            <a:endParaRPr kumimoji="1" lang="en-US" altLang="zh-TW" sz="2000" b="0" kern="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2300" lvl="1" indent="-342900" defTabSz="876300" eaLnBrk="0" hangingPunct="0">
              <a:spcBef>
                <a:spcPct val="20000"/>
              </a:spcBef>
              <a:buFont typeface="Wingdings" panose="05000000000000000000" pitchFamily="2" charset="2"/>
              <a:buChar char="n"/>
            </a:pPr>
            <a:r>
              <a:rPr kumimoji="1" lang="zh-TW" altLang="en-US" sz="2000" b="0" kern="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擴大</a:t>
            </a:r>
            <a:r>
              <a:rPr kumimoji="1" lang="zh-TW" altLang="en-US" sz="2000" b="0" kern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推動資料開放，加速關鍵資料</a:t>
            </a:r>
            <a:r>
              <a:rPr kumimoji="1" lang="zh-TW" altLang="en-US" sz="2000" b="0" kern="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釋出</a:t>
            </a:r>
            <a:endParaRPr kumimoji="1" lang="en-US" altLang="zh-TW" sz="2000" b="0" kern="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2300" lvl="1" indent="-342900" defTabSz="876300" eaLnBrk="0" hangingPunct="0">
              <a:spcBef>
                <a:spcPct val="20000"/>
              </a:spcBef>
              <a:buFont typeface="Wingdings" panose="05000000000000000000" pitchFamily="2" charset="2"/>
              <a:buChar char="n"/>
            </a:pPr>
            <a:r>
              <a:rPr kumimoji="1" lang="zh-TW" altLang="en-US" sz="2000" b="0" kern="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建立</a:t>
            </a:r>
            <a:r>
              <a:rPr kumimoji="1" lang="zh-TW" altLang="en-US" sz="2000" b="0" kern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分級審查制度，落實資料活化</a:t>
            </a:r>
            <a:r>
              <a:rPr kumimoji="1" lang="zh-TW" altLang="en-US" sz="2000" b="0" kern="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應用</a:t>
            </a:r>
            <a:endParaRPr kumimoji="1" lang="en-US" altLang="zh-TW" sz="2000" b="0" kern="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2300" lvl="1" indent="-342900" defTabSz="876300" eaLnBrk="0" hangingPunct="0">
              <a:spcBef>
                <a:spcPct val="20000"/>
              </a:spcBef>
              <a:buFont typeface="Wingdings" panose="05000000000000000000" pitchFamily="2" charset="2"/>
              <a:buChar char="n"/>
            </a:pPr>
            <a:r>
              <a:rPr kumimoji="1" lang="zh-TW" altLang="en-US" sz="2000" b="0" kern="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推動</a:t>
            </a:r>
            <a:r>
              <a:rPr kumimoji="1" lang="zh-TW" altLang="en-US" sz="2000" b="0" kern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法規鬆綁，健全資料開放法制環境</a:t>
            </a:r>
            <a:endParaRPr kumimoji="1" lang="en-US" altLang="zh-TW" sz="2000" b="0" kern="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endParaRPr lang="zh-TW" altLang="en-US" sz="2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2" name="圓角矩形 51"/>
          <p:cNvSpPr/>
          <p:nvPr/>
        </p:nvSpPr>
        <p:spPr>
          <a:xfrm>
            <a:off x="1090219" y="1095578"/>
            <a:ext cx="2123509" cy="1690070"/>
          </a:xfrm>
          <a:prstGeom prst="round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推動策略</a:t>
            </a:r>
            <a:endParaRPr lang="zh-TW" altLang="en-US" sz="3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1" name="圓角矩形 20"/>
          <p:cNvSpPr/>
          <p:nvPr/>
        </p:nvSpPr>
        <p:spPr>
          <a:xfrm>
            <a:off x="2894130" y="2852700"/>
            <a:ext cx="5292044" cy="1786225"/>
          </a:xfrm>
          <a:prstGeom prst="round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622300" lvl="1" indent="-342900" defTabSz="876300" eaLnBrk="0" hangingPunct="0">
              <a:spcBef>
                <a:spcPct val="20000"/>
              </a:spcBef>
              <a:buFont typeface="Wingdings" panose="05000000000000000000" pitchFamily="2" charset="2"/>
              <a:buChar char="n"/>
            </a:pPr>
            <a:r>
              <a:rPr kumimoji="1" lang="zh-TW" altLang="en-US" sz="2000" b="0" kern="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擴大資料開放</a:t>
            </a:r>
            <a:endParaRPr kumimoji="1" lang="en-US" altLang="zh-TW" sz="2000" b="0" kern="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079500" lvl="2" indent="-342900" defTabSz="8763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kumimoji="1" lang="zh-TW" altLang="en-US" sz="1600" b="0" kern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確立資料分級原則</a:t>
            </a:r>
          </a:p>
          <a:p>
            <a:pPr marL="1079500" lvl="2" indent="-342900" defTabSz="8763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kumimoji="1" lang="zh-TW" altLang="en-US" sz="1600" b="0" kern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全面啟動資料盤點</a:t>
            </a:r>
          </a:p>
          <a:p>
            <a:pPr marL="622300" lvl="1" indent="-342900" defTabSz="876300" eaLnBrk="0" hangingPunct="0">
              <a:spcBef>
                <a:spcPct val="20000"/>
              </a:spcBef>
              <a:buFont typeface="Wingdings" panose="05000000000000000000" pitchFamily="2" charset="2"/>
              <a:buChar char="n"/>
            </a:pPr>
            <a:r>
              <a:rPr kumimoji="1" lang="zh-TW" altLang="en-US" sz="2000" b="0" kern="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建</a:t>
            </a:r>
            <a:r>
              <a:rPr kumimoji="1" lang="zh-TW" altLang="en-US" sz="2000" b="0" kern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立</a:t>
            </a:r>
            <a:r>
              <a:rPr kumimoji="1" lang="zh-TW" altLang="en-US" sz="2000" b="0" kern="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資料收費原則</a:t>
            </a:r>
            <a:endParaRPr kumimoji="1" lang="en-US" altLang="zh-TW" sz="2000" b="0" kern="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2300" lvl="1" indent="-342900" defTabSz="876300" eaLnBrk="0" hangingPunct="0">
              <a:spcBef>
                <a:spcPct val="20000"/>
              </a:spcBef>
              <a:buFont typeface="Wingdings" panose="05000000000000000000" pitchFamily="2" charset="2"/>
              <a:buChar char="n"/>
            </a:pPr>
            <a:r>
              <a:rPr kumimoji="1" lang="zh-TW" altLang="en-US" sz="2000" b="0" kern="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資料開放法規鬆綁</a:t>
            </a:r>
            <a:endParaRPr kumimoji="1" lang="en-US" altLang="zh-TW" sz="2000" b="0" kern="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2" name="圓角矩形 21"/>
          <p:cNvSpPr/>
          <p:nvPr/>
        </p:nvSpPr>
        <p:spPr>
          <a:xfrm>
            <a:off x="2894130" y="4680939"/>
            <a:ext cx="5292044" cy="1737256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622300" lvl="1" indent="-342900" defTabSz="876300" eaLnBrk="0" hangingPunct="0">
              <a:spcBef>
                <a:spcPct val="20000"/>
              </a:spcBef>
              <a:buFont typeface="Wingdings" panose="05000000000000000000" pitchFamily="2" charset="2"/>
              <a:buChar char="n"/>
            </a:pPr>
            <a:r>
              <a:rPr kumimoji="1" lang="zh-TW" altLang="en-US" sz="2000" b="0" kern="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建立資料開放諮詢</a:t>
            </a:r>
            <a:r>
              <a:rPr kumimoji="1" lang="zh-TW" altLang="en-US" sz="2000" b="0" kern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機制</a:t>
            </a:r>
          </a:p>
        </p:txBody>
      </p:sp>
      <p:sp>
        <p:nvSpPr>
          <p:cNvPr id="5" name="圓角矩形 4"/>
          <p:cNvSpPr/>
          <p:nvPr/>
        </p:nvSpPr>
        <p:spPr>
          <a:xfrm>
            <a:off x="1090219" y="2827662"/>
            <a:ext cx="2099851" cy="1811264"/>
          </a:xfrm>
          <a:prstGeom prst="round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推動作法</a:t>
            </a:r>
            <a:endParaRPr lang="zh-TW" altLang="en-US" sz="3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圓角矩形 12"/>
          <p:cNvSpPr/>
          <p:nvPr/>
        </p:nvSpPr>
        <p:spPr>
          <a:xfrm>
            <a:off x="1090219" y="4680578"/>
            <a:ext cx="2099851" cy="1734669"/>
          </a:xfrm>
          <a:prstGeom prst="roundRect">
            <a:avLst/>
          </a:prstGeom>
          <a:gradFill flip="none" rotWithShape="1">
            <a:gsLst>
              <a:gs pos="0">
                <a:srgbClr val="FBBD05">
                  <a:tint val="66000"/>
                  <a:satMod val="160000"/>
                </a:srgbClr>
              </a:gs>
              <a:gs pos="50000">
                <a:srgbClr val="FBBD05">
                  <a:tint val="44500"/>
                  <a:satMod val="160000"/>
                </a:srgbClr>
              </a:gs>
              <a:gs pos="100000">
                <a:srgbClr val="FBBD05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推動機制</a:t>
            </a: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316913" y="6506869"/>
            <a:ext cx="765175" cy="217488"/>
          </a:xfrm>
        </p:spPr>
        <p:txBody>
          <a:bodyPr/>
          <a:lstStyle/>
          <a:p>
            <a:pPr>
              <a:defRPr/>
            </a:pPr>
            <a:fld id="{467A2A9A-4F5D-47FB-B8F9-74074C9D35DF}" type="slidenum">
              <a:rPr lang="zh-TW" altLang="en-US" smtClean="0"/>
              <a:pPr>
                <a:defRPr/>
              </a:pPr>
              <a:t>23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6652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圖表 10"/>
          <p:cNvGraphicFramePr/>
          <p:nvPr>
            <p:extLst>
              <p:ext uri="{D42A27DB-BD31-4B8C-83A1-F6EECF244321}">
                <p14:modId xmlns:p14="http://schemas.microsoft.com/office/powerpoint/2010/main" val="352439032"/>
              </p:ext>
            </p:extLst>
          </p:nvPr>
        </p:nvGraphicFramePr>
        <p:xfrm>
          <a:off x="288325" y="1397000"/>
          <a:ext cx="10107826" cy="48660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7A2A9A-4F5D-47FB-B8F9-74074C9D35DF}" type="slidenum">
              <a:rPr lang="zh-TW" altLang="en-US" smtClean="0"/>
              <a:pPr>
                <a:defRPr/>
              </a:pPr>
              <a:t>24</a:t>
            </a:fld>
            <a:endParaRPr lang="zh-TW" altLang="en-US"/>
          </a:p>
        </p:txBody>
      </p:sp>
      <p:sp>
        <p:nvSpPr>
          <p:cNvPr id="4" name="矩形 3"/>
          <p:cNvSpPr/>
          <p:nvPr/>
        </p:nvSpPr>
        <p:spPr>
          <a:xfrm>
            <a:off x="7402350" y="5986015"/>
            <a:ext cx="12971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註</a:t>
            </a:r>
            <a:r>
              <a:rPr lang="en-US" altLang="zh-TW" sz="1200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1200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資料持續更新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5987782" y="1056797"/>
            <a:ext cx="26933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共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947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個系統及資料庫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逾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2,000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筆資料集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標題 1"/>
          <p:cNvSpPr txBox="1">
            <a:spLocks/>
          </p:cNvSpPr>
          <p:nvPr/>
        </p:nvSpPr>
        <p:spPr>
          <a:xfrm>
            <a:off x="664234" y="144341"/>
            <a:ext cx="7988060" cy="8509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kumimoji="1" lang="zh-TW" altLang="en-US" sz="4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系統及</a:t>
            </a:r>
            <a:r>
              <a:rPr kumimoji="1" lang="zh-TW" altLang="en-US" sz="40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資料庫擴大盤點</a:t>
            </a:r>
            <a:r>
              <a:rPr kumimoji="1" lang="zh-TW" altLang="en-US" sz="4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結果</a:t>
            </a:r>
            <a:r>
              <a:rPr kumimoji="1" lang="en-US" altLang="zh-TW" sz="4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(1/2</a:t>
            </a:r>
            <a:r>
              <a:rPr kumimoji="1" lang="en-US" altLang="zh-TW" sz="40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kumimoji="1" lang="zh-TW" altLang="en-US" sz="4000" kern="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algn="ctr" eaLnBrk="0" hangingPunct="0">
              <a:defRPr/>
            </a:pPr>
            <a:endParaRPr kumimoji="1" lang="zh-TW" altLang="en-US" sz="4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3321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圖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205" y="4137950"/>
            <a:ext cx="3227823" cy="2140187"/>
          </a:xfrm>
          <a:prstGeom prst="rect">
            <a:avLst/>
          </a:prstGeom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269706" y="6508149"/>
            <a:ext cx="765175" cy="217488"/>
          </a:xfrm>
        </p:spPr>
        <p:txBody>
          <a:bodyPr/>
          <a:lstStyle/>
          <a:p>
            <a:pPr>
              <a:defRPr/>
            </a:pPr>
            <a:fld id="{467A2A9A-4F5D-47FB-B8F9-74074C9D35DF}" type="slidenum">
              <a:rPr lang="zh-TW" altLang="en-US" smtClean="0"/>
              <a:pPr>
                <a:defRPr/>
              </a:pPr>
              <a:t>25</a:t>
            </a:fld>
            <a:endParaRPr lang="zh-TW" altLang="en-US" dirty="0"/>
          </a:p>
        </p:txBody>
      </p:sp>
      <p:sp>
        <p:nvSpPr>
          <p:cNvPr id="5" name="標題 1"/>
          <p:cNvSpPr txBox="1">
            <a:spLocks/>
          </p:cNvSpPr>
          <p:nvPr/>
        </p:nvSpPr>
        <p:spPr>
          <a:xfrm>
            <a:off x="664234" y="144341"/>
            <a:ext cx="7988060" cy="8509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kumimoji="1" lang="zh-TW" altLang="en-US" sz="4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系統及</a:t>
            </a:r>
            <a:r>
              <a:rPr kumimoji="1" lang="zh-TW" altLang="en-US" sz="40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資料庫擴大盤點</a:t>
            </a:r>
            <a:r>
              <a:rPr kumimoji="1" lang="zh-TW" altLang="en-US" sz="4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結果</a:t>
            </a:r>
            <a:r>
              <a:rPr kumimoji="1" lang="en-US" altLang="zh-TW" sz="4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(2/2</a:t>
            </a:r>
            <a:r>
              <a:rPr kumimoji="1" lang="en-US" altLang="zh-TW" sz="40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kumimoji="1" lang="zh-TW" altLang="en-US" sz="4000" kern="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algn="ctr" eaLnBrk="0" hangingPunct="0">
              <a:defRPr/>
            </a:pPr>
            <a:endParaRPr kumimoji="1" lang="zh-TW" altLang="en-US" sz="4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  <p:sp>
        <p:nvSpPr>
          <p:cNvPr id="6" name="內容版面配置區 2"/>
          <p:cNvSpPr txBox="1">
            <a:spLocks/>
          </p:cNvSpPr>
          <p:nvPr/>
        </p:nvSpPr>
        <p:spPr>
          <a:xfrm>
            <a:off x="664234" y="1186774"/>
            <a:ext cx="7988060" cy="4812581"/>
          </a:xfrm>
          <a:prstGeom prst="rect">
            <a:avLst/>
          </a:prstGeom>
          <a:noFill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342900" indent="-342900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kumimoji="1" sz="32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28650" indent="-349250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28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66800" indent="-258763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16050" indent="-169863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@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776413" indent="-180975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336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6908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1480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052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資料分級結果不符合分級原則</a:t>
            </a:r>
            <a:endParaRPr lang="en-US" altLang="zh-TW" kern="0" dirty="0" smtClean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/>
            <a:r>
              <a:rPr lang="zh-TW" altLang="en-US" kern="0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敏感性或機敏性</a:t>
            </a:r>
            <a:r>
              <a:rPr lang="zh-TW" altLang="en-US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資料，卻列為可對外公開</a:t>
            </a:r>
            <a:endParaRPr lang="en-US" altLang="zh-TW" kern="0" dirty="0" smtClean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/>
            <a:r>
              <a:rPr lang="zh-TW" altLang="en-US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已對外</a:t>
            </a:r>
            <a:r>
              <a:rPr lang="zh-TW" altLang="en-US" kern="0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免費</a:t>
            </a:r>
            <a:r>
              <a:rPr lang="zh-TW" altLang="en-US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服務與可公開資料集數量，顯有不符</a:t>
            </a:r>
            <a:endParaRPr lang="en-US" altLang="zh-TW" kern="0" dirty="0" smtClean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未明確法制規範與開放期程</a:t>
            </a:r>
            <a:endParaRPr lang="en-US" altLang="zh-TW" kern="0" dirty="0" smtClean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/>
            <a:r>
              <a:rPr lang="zh-TW" altLang="en-US" kern="0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未</a:t>
            </a:r>
            <a:r>
              <a:rPr lang="zh-TW" altLang="en-US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列出需收費或機敏性資料之法制規範</a:t>
            </a:r>
            <a:endParaRPr lang="en-US" altLang="zh-TW" kern="0" dirty="0" smtClean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/>
            <a:r>
              <a:rPr lang="zh-TW" altLang="en-US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未列出可開放資料之開放期程</a:t>
            </a:r>
            <a:endParaRPr lang="en-US" altLang="zh-TW" kern="0" dirty="0" smtClean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盤點範圍涵蓋率不足</a:t>
            </a:r>
            <a:endParaRPr lang="en-US" altLang="zh-TW" kern="0" dirty="0" smtClean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/>
            <a:r>
              <a:rPr lang="zh-TW" altLang="en-US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未完整含括所屬機關</a:t>
            </a:r>
            <a:endParaRPr lang="en-US" altLang="zh-TW" kern="0" dirty="0" smtClean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/>
            <a:endParaRPr lang="en-US" altLang="zh-TW" kern="0" dirty="0" smtClean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文字方塊 10"/>
          <p:cNvSpPr txBox="1"/>
          <p:nvPr/>
        </p:nvSpPr>
        <p:spPr>
          <a:xfrm rot="20046530">
            <a:off x="5255248" y="4663713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資料盤點結果查核表</a:t>
            </a:r>
            <a:endParaRPr lang="zh-TW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 rot="20046530">
            <a:off x="5910233" y="4972934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公開且免費</a:t>
            </a:r>
            <a:endParaRPr lang="zh-TW" altLang="en-US"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 rot="20046530">
            <a:off x="6084845" y="5275670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公開需收費</a:t>
            </a:r>
            <a:endParaRPr lang="zh-TW" altLang="en-US"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" name="文字方塊 13"/>
          <p:cNvSpPr txBox="1"/>
          <p:nvPr/>
        </p:nvSpPr>
        <p:spPr>
          <a:xfrm rot="20046530">
            <a:off x="6248306" y="5550874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敏感且收費</a:t>
            </a:r>
            <a:endParaRPr lang="zh-TW" altLang="en-US"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" name="文字方塊 14"/>
          <p:cNvSpPr txBox="1"/>
          <p:nvPr/>
        </p:nvSpPr>
        <p:spPr>
          <a:xfrm rot="20046530">
            <a:off x="6447517" y="5832482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敏感需申請</a:t>
            </a:r>
            <a:endParaRPr lang="zh-TW" altLang="en-US"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5110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7A2A9A-4F5D-47FB-B8F9-74074C9D35DF}" type="slidenum">
              <a:rPr lang="zh-TW" altLang="en-US" smtClean="0"/>
              <a:pPr>
                <a:defRPr/>
              </a:pPr>
              <a:t>26</a:t>
            </a:fld>
            <a:endParaRPr lang="zh-TW" altLang="en-US"/>
          </a:p>
        </p:txBody>
      </p:sp>
      <p:sp>
        <p:nvSpPr>
          <p:cNvPr id="7" name="內容版面配置區 2"/>
          <p:cNvSpPr txBox="1">
            <a:spLocks/>
          </p:cNvSpPr>
          <p:nvPr/>
        </p:nvSpPr>
        <p:spPr>
          <a:xfrm>
            <a:off x="938314" y="1204057"/>
            <a:ext cx="7505469" cy="5132514"/>
          </a:xfrm>
          <a:prstGeom prst="rect">
            <a:avLst/>
          </a:prstGeom>
          <a:noFill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342900" indent="-342900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kumimoji="1" sz="32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28650" indent="-349250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28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66800" indent="-258763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16050" indent="-169863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@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776413" indent="-180975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336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6908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1480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052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依法</a:t>
            </a:r>
            <a:r>
              <a:rPr lang="zh-TW" altLang="en-US" kern="0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應公開</a:t>
            </a:r>
            <a:r>
              <a:rPr lang="zh-TW" altLang="en-US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者，</a:t>
            </a:r>
            <a:r>
              <a:rPr lang="zh-TW" altLang="en-US" kern="0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以開放格式對外</a:t>
            </a:r>
            <a:r>
              <a:rPr lang="zh-TW" altLang="en-US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提供</a:t>
            </a:r>
            <a:endParaRPr lang="en-US" altLang="zh-TW" kern="0" dirty="0" smtClean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/>
            <a:r>
              <a:rPr lang="zh-TW" altLang="en-US" kern="0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例如：預算及決算書、業務</a:t>
            </a:r>
            <a:r>
              <a:rPr lang="zh-TW" altLang="en-US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統計、行政院</a:t>
            </a:r>
            <a:r>
              <a:rPr lang="zh-TW" altLang="en-US" kern="0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公報等</a:t>
            </a:r>
          </a:p>
          <a:p>
            <a:r>
              <a:rPr lang="zh-TW" altLang="en-US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機關法定</a:t>
            </a:r>
            <a:r>
              <a:rPr lang="zh-TW" altLang="en-US" kern="0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職掌所產生之</a:t>
            </a:r>
            <a:r>
              <a:rPr lang="zh-TW" altLang="en-US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資料，無法規限制者，以開放格式對外提供</a:t>
            </a:r>
            <a:endParaRPr lang="en-US" altLang="zh-TW" kern="0" dirty="0" smtClean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/>
            <a:r>
              <a:rPr lang="zh-TW" altLang="en-US" kern="0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例如：國發</a:t>
            </a:r>
            <a:r>
              <a:rPr lang="zh-TW" altLang="en-US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會</a:t>
            </a:r>
            <a:r>
              <a:rPr lang="en-US" altLang="zh-TW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出國報告等</a:t>
            </a:r>
          </a:p>
          <a:p>
            <a:r>
              <a:rPr lang="zh-TW" altLang="en-US" kern="0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優先將</a:t>
            </a:r>
            <a:r>
              <a:rPr lang="zh-TW" altLang="en-US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民眾查詢量</a:t>
            </a:r>
            <a:r>
              <a:rPr lang="en-US" altLang="zh-TW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kern="0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使用</a:t>
            </a:r>
            <a:r>
              <a:rPr lang="en-US" altLang="zh-TW" kern="0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kern="0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申請</a:t>
            </a:r>
            <a:r>
              <a:rPr lang="en-US" altLang="zh-TW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較</a:t>
            </a:r>
            <a:r>
              <a:rPr lang="zh-TW" altLang="en-US" kern="0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高之資訊轉換為開放資料</a:t>
            </a:r>
            <a:endParaRPr lang="en-US" altLang="zh-TW" kern="0" dirty="0" smtClean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/>
            <a:r>
              <a:rPr lang="zh-TW" altLang="en-US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例如：空氣品質監測等</a:t>
            </a:r>
            <a:endParaRPr lang="zh-TW" altLang="en-US" kern="0" dirty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/>
            <a:endParaRPr lang="en-US" altLang="zh-TW" kern="0" dirty="0" smtClean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en-US" kern="0" dirty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標題 1"/>
          <p:cNvSpPr txBox="1">
            <a:spLocks/>
          </p:cNvSpPr>
          <p:nvPr/>
        </p:nvSpPr>
        <p:spPr>
          <a:xfrm>
            <a:off x="-45289" y="133354"/>
            <a:ext cx="9142626" cy="8826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lvl="0" algn="ctr" eaLnBrk="0" hangingPunct="0">
              <a:defRPr kumimoji="1" sz="4000" kern="0"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dirty="0"/>
              <a:t>擴大推動資料開放，</a:t>
            </a:r>
            <a:r>
              <a:rPr lang="zh-TW" altLang="en-US" dirty="0" smtClean="0"/>
              <a:t>加速資料</a:t>
            </a:r>
            <a:r>
              <a:rPr lang="zh-TW" altLang="en-US" dirty="0"/>
              <a:t>釋出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4750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標題 1"/>
          <p:cNvSpPr txBox="1">
            <a:spLocks/>
          </p:cNvSpPr>
          <p:nvPr/>
        </p:nvSpPr>
        <p:spPr>
          <a:xfrm>
            <a:off x="-45289" y="133354"/>
            <a:ext cx="9142626" cy="8826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lvl="0" algn="ctr" eaLnBrk="0" hangingPunct="0">
              <a:defRPr kumimoji="1" sz="4000" kern="0"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sz="3600" dirty="0" smtClean="0"/>
              <a:t>建立開放諮詢</a:t>
            </a:r>
            <a:r>
              <a:rPr lang="zh-TW" altLang="en-US" sz="3600" dirty="0"/>
              <a:t>制度，落實資料活化應用</a:t>
            </a:r>
            <a:r>
              <a:rPr lang="en-US" altLang="zh-TW" sz="3600" dirty="0" smtClean="0"/>
              <a:t>(1/2)</a:t>
            </a:r>
            <a:endParaRPr lang="zh-TW" altLang="en-US" sz="3600" dirty="0"/>
          </a:p>
          <a:p>
            <a:endParaRPr lang="zh-TW" altLang="en-US" sz="3600" dirty="0"/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148043" y="6548703"/>
            <a:ext cx="765175" cy="217488"/>
          </a:xfrm>
        </p:spPr>
        <p:txBody>
          <a:bodyPr/>
          <a:lstStyle/>
          <a:p>
            <a:pPr>
              <a:defRPr/>
            </a:pPr>
            <a:fld id="{467A2A9A-4F5D-47FB-B8F9-74074C9D35DF}" type="slidenum"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pPr>
                <a:defRPr/>
              </a:pPr>
              <a:t>27</a:t>
            </a:fld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6" name="直線接點 5"/>
          <p:cNvCxnSpPr/>
          <p:nvPr/>
        </p:nvCxnSpPr>
        <p:spPr>
          <a:xfrm flipH="1">
            <a:off x="1634262" y="2359890"/>
            <a:ext cx="11273" cy="4574695"/>
          </a:xfrm>
          <a:prstGeom prst="line">
            <a:avLst/>
          </a:prstGeom>
          <a:ln w="38100" cap="rnd">
            <a:solidFill>
              <a:srgbClr val="FF0000"/>
            </a:solidFill>
            <a:prstDash val="sysDash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接點 17"/>
          <p:cNvCxnSpPr/>
          <p:nvPr/>
        </p:nvCxnSpPr>
        <p:spPr>
          <a:xfrm flipV="1">
            <a:off x="33657" y="4144129"/>
            <a:ext cx="8451275" cy="22461"/>
          </a:xfrm>
          <a:prstGeom prst="line">
            <a:avLst/>
          </a:prstGeom>
          <a:ln w="38100" cap="rnd">
            <a:solidFill>
              <a:srgbClr val="FF0000"/>
            </a:solidFill>
            <a:prstDash val="sysDash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6709468" y="3448901"/>
            <a:ext cx="1496292" cy="480290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zh-TW" altLang="en-US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幕僚機關</a:t>
            </a:r>
            <a:endParaRPr lang="en-US" altLang="zh-TW" b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algn="ctr"/>
            <a:r>
              <a:rPr lang="zh-TW" altLang="en-US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國家發展委員會</a:t>
            </a:r>
            <a:endParaRPr lang="en-US" altLang="zh-TW" b="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284" y="4488620"/>
            <a:ext cx="6800272" cy="22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7" name="肘形接點 26"/>
          <p:cNvCxnSpPr/>
          <p:nvPr/>
        </p:nvCxnSpPr>
        <p:spPr>
          <a:xfrm rot="5400000">
            <a:off x="4602686" y="3372851"/>
            <a:ext cx="461163" cy="2542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0" name="文字方塊 29"/>
          <p:cNvSpPr txBox="1"/>
          <p:nvPr/>
        </p:nvSpPr>
        <p:spPr>
          <a:xfrm>
            <a:off x="1842504" y="499324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8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內政</a:t>
            </a:r>
            <a:endParaRPr lang="zh-TW" altLang="en-US" sz="1800" b="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6" name="文字方塊 35"/>
          <p:cNvSpPr txBox="1"/>
          <p:nvPr/>
        </p:nvSpPr>
        <p:spPr>
          <a:xfrm>
            <a:off x="2840766" y="500635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8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財政</a:t>
            </a:r>
            <a:endParaRPr lang="zh-TW" altLang="en-US" sz="1800" b="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7" name="文字方塊 36"/>
          <p:cNvSpPr txBox="1"/>
          <p:nvPr/>
        </p:nvSpPr>
        <p:spPr>
          <a:xfrm>
            <a:off x="3879693" y="499541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8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教育</a:t>
            </a:r>
            <a:endParaRPr lang="en-US" altLang="zh-TW" sz="1800" b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8" name="文字方塊 37"/>
          <p:cNvSpPr txBox="1"/>
          <p:nvPr/>
        </p:nvSpPr>
        <p:spPr>
          <a:xfrm>
            <a:off x="4825882" y="500427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8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衛福</a:t>
            </a:r>
            <a:endParaRPr lang="zh-TW" altLang="en-US" sz="1800" b="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9" name="文字方塊 38"/>
          <p:cNvSpPr txBox="1"/>
          <p:nvPr/>
        </p:nvSpPr>
        <p:spPr>
          <a:xfrm>
            <a:off x="5772071" y="499324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8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經濟</a:t>
            </a:r>
            <a:endParaRPr lang="zh-TW" altLang="en-US" sz="1800" b="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0" name="文字方塊 39"/>
          <p:cNvSpPr txBox="1"/>
          <p:nvPr/>
        </p:nvSpPr>
        <p:spPr>
          <a:xfrm>
            <a:off x="6810998" y="497883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8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交通</a:t>
            </a:r>
            <a:endParaRPr lang="en-US" altLang="zh-TW" sz="1800" b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1" name="文字方塊 40"/>
          <p:cNvSpPr txBox="1"/>
          <p:nvPr/>
        </p:nvSpPr>
        <p:spPr>
          <a:xfrm>
            <a:off x="7768595" y="4902193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8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其他</a:t>
            </a:r>
            <a:endParaRPr lang="en-US" altLang="zh-TW" sz="1800" b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8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部會</a:t>
            </a:r>
            <a:endParaRPr lang="zh-TW" altLang="en-US" sz="1800" b="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3" name="文字方塊 42"/>
          <p:cNvSpPr txBox="1"/>
          <p:nvPr/>
        </p:nvSpPr>
        <p:spPr>
          <a:xfrm>
            <a:off x="2683448" y="5675971"/>
            <a:ext cx="5103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依各部會業務範圍推動資料分級諮詢</a:t>
            </a:r>
            <a:endParaRPr lang="zh-TW" altLang="en-US" sz="1800" b="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7" name="文字方塊 46"/>
          <p:cNvSpPr txBox="1"/>
          <p:nvPr/>
        </p:nvSpPr>
        <p:spPr>
          <a:xfrm>
            <a:off x="2688072" y="6345587"/>
            <a:ext cx="5103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所屬機關依據分級結果提供開放資料</a:t>
            </a:r>
            <a:endParaRPr lang="zh-TW" altLang="en-US" sz="1800" b="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5" name="直線單箭頭接點 4"/>
          <p:cNvCxnSpPr/>
          <p:nvPr/>
        </p:nvCxnSpPr>
        <p:spPr>
          <a:xfrm flipH="1">
            <a:off x="6489426" y="3719570"/>
            <a:ext cx="220042" cy="120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圓角矩形 2"/>
          <p:cNvSpPr/>
          <p:nvPr/>
        </p:nvSpPr>
        <p:spPr>
          <a:xfrm>
            <a:off x="2962174" y="3579069"/>
            <a:ext cx="3536884" cy="36341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召開會議以擬定政策及</a:t>
            </a:r>
            <a:r>
              <a:rPr lang="zh-TW" altLang="en-US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檢視整體推動成效</a:t>
            </a:r>
            <a:endParaRPr lang="zh-TW" altLang="en-US" b="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25" name="肘形接點 24"/>
          <p:cNvCxnSpPr/>
          <p:nvPr/>
        </p:nvCxnSpPr>
        <p:spPr>
          <a:xfrm rot="5400000">
            <a:off x="4572532" y="4213753"/>
            <a:ext cx="574648" cy="552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17" name="群組 16"/>
          <p:cNvGrpSpPr/>
          <p:nvPr/>
        </p:nvGrpSpPr>
        <p:grpSpPr>
          <a:xfrm>
            <a:off x="2837674" y="2515467"/>
            <a:ext cx="4118229" cy="738909"/>
            <a:chOff x="3168073" y="1274618"/>
            <a:chExt cx="2933483" cy="738909"/>
          </a:xfrm>
        </p:grpSpPr>
        <p:sp>
          <p:nvSpPr>
            <p:cNvPr id="14" name="圓角矩形 13"/>
            <p:cNvSpPr/>
            <p:nvPr/>
          </p:nvSpPr>
          <p:spPr>
            <a:xfrm>
              <a:off x="3168073" y="1274618"/>
              <a:ext cx="2844800" cy="628073"/>
            </a:xfrm>
            <a:prstGeom prst="roundRect">
              <a:avLst/>
            </a:prstGeom>
            <a:solidFill>
              <a:srgbClr val="7030A0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b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8" name="圓角矩形 27"/>
            <p:cNvSpPr/>
            <p:nvPr/>
          </p:nvSpPr>
          <p:spPr>
            <a:xfrm>
              <a:off x="3256756" y="1385454"/>
              <a:ext cx="2844800" cy="628073"/>
            </a:xfrm>
            <a:prstGeom prst="roundRect">
              <a:avLst/>
            </a:prstGeom>
            <a:ln>
              <a:solidFill>
                <a:srgbClr val="7030A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2000" b="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行政院資訊長</a:t>
              </a:r>
              <a:endParaRPr lang="en-US" altLang="zh-TW" sz="20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pic>
        <p:nvPicPr>
          <p:cNvPr id="9" name="圖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1563" y="2364623"/>
            <a:ext cx="1470401" cy="2458095"/>
          </a:xfrm>
          <a:prstGeom prst="rect">
            <a:avLst/>
          </a:prstGeom>
        </p:spPr>
      </p:pic>
      <p:sp>
        <p:nvSpPr>
          <p:cNvPr id="42" name="內容版面配置區 2"/>
          <p:cNvSpPr txBox="1">
            <a:spLocks/>
          </p:cNvSpPr>
          <p:nvPr/>
        </p:nvSpPr>
        <p:spPr>
          <a:xfrm>
            <a:off x="935735" y="1159777"/>
            <a:ext cx="7842718" cy="1021650"/>
          </a:xfrm>
          <a:prstGeom prst="rect">
            <a:avLst/>
          </a:prstGeom>
          <a:noFill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>
            <a:lvl1pPr marL="342900" indent="-342900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kumimoji="1" sz="32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28650" indent="-349250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28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66800" indent="-258763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16050" indent="-169863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@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776413" indent="-180975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336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6908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1480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052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sz="2400" b="0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規劃結合</a:t>
            </a:r>
            <a:r>
              <a:rPr lang="zh-TW" altLang="en-US" sz="2400" b="0" kern="0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資訊長二級</a:t>
            </a:r>
            <a:r>
              <a:rPr lang="zh-TW" altLang="en-US" sz="2400" b="0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制設置</a:t>
            </a:r>
            <a:r>
              <a:rPr lang="zh-TW" altLang="en-US" sz="2400" b="0" kern="0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及運作機制，由行政院</a:t>
            </a:r>
            <a:r>
              <a:rPr lang="zh-TW" altLang="en-US" sz="2400" b="0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及各中央</a:t>
            </a:r>
            <a:r>
              <a:rPr lang="zh-TW" altLang="en-US" sz="2400" b="0" kern="0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二級機關資訊長分別</a:t>
            </a:r>
            <a:r>
              <a:rPr lang="zh-TW" altLang="en-US" sz="2400" b="0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召集及推動資料開放諮詢機制</a:t>
            </a:r>
            <a:endParaRPr lang="en-US" altLang="zh-TW" sz="2400" b="0" kern="0" dirty="0" smtClean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4121" y="4350795"/>
            <a:ext cx="1496292" cy="2299855"/>
          </a:xfrm>
          <a:prstGeom prst="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13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會議</a:t>
            </a:r>
            <a:r>
              <a:rPr lang="zh-TW" altLang="en-US" sz="13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成員</a:t>
            </a:r>
            <a:endParaRPr lang="en-US" altLang="zh-TW" sz="13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algn="ctr"/>
            <a:r>
              <a:rPr lang="zh-TW" altLang="en-US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部會資訊長</a:t>
            </a:r>
            <a:endParaRPr lang="en-US" altLang="zh-TW" b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algn="ctr"/>
            <a:r>
              <a:rPr lang="zh-TW" altLang="en-US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法規單位</a:t>
            </a:r>
            <a:endParaRPr lang="en-US" altLang="zh-TW" b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algn="ctr"/>
            <a:r>
              <a:rPr lang="zh-TW" altLang="en-US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資訊單位</a:t>
            </a:r>
            <a:endParaRPr lang="en-US" altLang="zh-TW" b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algn="ctr"/>
            <a:r>
              <a:rPr lang="zh-TW" altLang="en-US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主計單位</a:t>
            </a:r>
            <a:endParaRPr lang="en-US" altLang="zh-TW" b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algn="ctr"/>
            <a:r>
              <a:rPr lang="zh-TW" altLang="en-US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各業務單位</a:t>
            </a:r>
            <a:endParaRPr lang="en-US" altLang="zh-TW" b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algn="ctr"/>
            <a:r>
              <a:rPr lang="zh-TW" altLang="en-US" b="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業務領域代表</a:t>
            </a:r>
            <a:endParaRPr lang="en-US" altLang="zh-TW" b="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algn="ctr"/>
            <a:r>
              <a:rPr lang="zh-TW" altLang="en-US" b="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公協會代表</a:t>
            </a:r>
            <a:endParaRPr lang="en-US" altLang="zh-TW" b="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algn="ctr"/>
            <a:r>
              <a:rPr lang="zh-TW" altLang="en-US" b="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專家學者代表</a:t>
            </a:r>
            <a:endParaRPr lang="en-US" altLang="zh-TW" dirty="0">
              <a:solidFill>
                <a:srgbClr val="FF0000"/>
              </a:solidFill>
            </a:endParaRPr>
          </a:p>
          <a:p>
            <a:pPr lvl="0" algn="ctr"/>
            <a:r>
              <a:rPr lang="zh-TW" altLang="en-US" b="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社群代</a:t>
            </a:r>
            <a:r>
              <a:rPr lang="zh-TW" altLang="en-US" b="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endParaRPr lang="en-US" altLang="zh-TW" b="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0" y="2977474"/>
            <a:ext cx="1496292" cy="969815"/>
          </a:xfrm>
          <a:prstGeom prst="rect">
            <a:avLst/>
          </a:prstGeom>
          <a:gradFill flip="none" rotWithShape="1">
            <a:gsLst>
              <a:gs pos="0">
                <a:srgbClr val="FFD85B">
                  <a:tint val="66000"/>
                  <a:satMod val="160000"/>
                </a:srgbClr>
              </a:gs>
              <a:gs pos="50000">
                <a:srgbClr val="FFD85B">
                  <a:tint val="44500"/>
                  <a:satMod val="160000"/>
                </a:srgbClr>
              </a:gs>
              <a:gs pos="100000">
                <a:srgbClr val="FFD85B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會議成員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algn="ctr"/>
            <a:r>
              <a:rPr lang="zh-TW" altLang="en-US" sz="12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行政院資訊長</a:t>
            </a:r>
            <a:endParaRPr lang="en-US" altLang="zh-TW" sz="1200" b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algn="ctr"/>
            <a:r>
              <a:rPr lang="zh-TW" altLang="en-US" sz="12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法務部、經濟部</a:t>
            </a:r>
            <a:endParaRPr lang="en-US" altLang="zh-TW" sz="1200" b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algn="ctr"/>
            <a:r>
              <a:rPr lang="zh-TW" altLang="en-US" sz="12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財政部、國發會</a:t>
            </a:r>
            <a:endParaRPr lang="en-US" altLang="zh-TW" sz="1200" b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algn="ctr"/>
            <a:r>
              <a:rPr lang="zh-TW" altLang="en-US" sz="1200" b="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</a:t>
            </a:r>
            <a:r>
              <a:rPr lang="zh-TW" altLang="en-US" sz="1200" b="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協會及社群代表</a:t>
            </a:r>
            <a:endParaRPr lang="en-US" altLang="zh-TW" sz="1200" b="0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3319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圖片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25" y="1894812"/>
            <a:ext cx="1422021" cy="1341994"/>
          </a:xfrm>
          <a:prstGeom prst="rect">
            <a:avLst/>
          </a:prstGeom>
        </p:spPr>
      </p:pic>
      <p:sp>
        <p:nvSpPr>
          <p:cNvPr id="36" name="圓角矩形圖說文字 35"/>
          <p:cNvSpPr/>
          <p:nvPr/>
        </p:nvSpPr>
        <p:spPr>
          <a:xfrm>
            <a:off x="48054" y="965277"/>
            <a:ext cx="716692" cy="510746"/>
          </a:xfrm>
          <a:prstGeom prst="wedgeRoundRectCallout">
            <a:avLst>
              <a:gd name="adj1" fmla="val -13240"/>
              <a:gd name="adj2" fmla="val 137818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社群代表</a:t>
            </a:r>
            <a:endParaRPr lang="zh-TW" altLang="en-US"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6" name="向上箭號 25"/>
          <p:cNvSpPr/>
          <p:nvPr/>
        </p:nvSpPr>
        <p:spPr>
          <a:xfrm>
            <a:off x="7905010" y="2911126"/>
            <a:ext cx="428368" cy="1124526"/>
          </a:xfrm>
          <a:prstGeom prst="upArrow">
            <a:avLst/>
          </a:prstGeom>
          <a:gradFill flip="none" rotWithShape="1">
            <a:gsLst>
              <a:gs pos="0">
                <a:srgbClr val="B115E9">
                  <a:tint val="66000"/>
                  <a:satMod val="160000"/>
                </a:srgbClr>
              </a:gs>
              <a:gs pos="50000">
                <a:srgbClr val="B115E9">
                  <a:tint val="44500"/>
                  <a:satMod val="160000"/>
                </a:srgbClr>
              </a:gs>
              <a:gs pos="100000">
                <a:srgbClr val="B115E9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向上箭號 5"/>
          <p:cNvSpPr/>
          <p:nvPr/>
        </p:nvSpPr>
        <p:spPr>
          <a:xfrm>
            <a:off x="7905010" y="4824156"/>
            <a:ext cx="428368" cy="714459"/>
          </a:xfrm>
          <a:prstGeom prst="upArrow">
            <a:avLst/>
          </a:prstGeom>
          <a:gradFill flip="none" rotWithShape="1">
            <a:gsLst>
              <a:gs pos="0">
                <a:srgbClr val="B115E9">
                  <a:tint val="66000"/>
                  <a:satMod val="160000"/>
                </a:srgbClr>
              </a:gs>
              <a:gs pos="50000">
                <a:srgbClr val="B115E9">
                  <a:tint val="44500"/>
                  <a:satMod val="160000"/>
                </a:srgbClr>
              </a:gs>
              <a:gs pos="100000">
                <a:srgbClr val="B115E9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9" name="等腰三角形 18"/>
          <p:cNvSpPr/>
          <p:nvPr/>
        </p:nvSpPr>
        <p:spPr>
          <a:xfrm rot="10800000">
            <a:off x="1870834" y="2661062"/>
            <a:ext cx="5625598" cy="3387046"/>
          </a:xfrm>
          <a:prstGeom prst="triangle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5400000" scaled="1"/>
            <a:tileRect/>
          </a:gradFill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7A2A9A-4F5D-47FB-B8F9-74074C9D35DF}" type="slidenum"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pPr>
                <a:defRPr/>
              </a:pPr>
              <a:t>28</a:t>
            </a:fld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圓角矩形 9"/>
          <p:cNvSpPr/>
          <p:nvPr/>
        </p:nvSpPr>
        <p:spPr>
          <a:xfrm>
            <a:off x="2133600" y="4266728"/>
            <a:ext cx="5049795" cy="724930"/>
          </a:xfrm>
          <a:prstGeom prst="roundRect">
            <a:avLst/>
          </a:prstGeom>
          <a:solidFill>
            <a:srgbClr val="FF97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資料集盤點</a:t>
            </a:r>
            <a:endParaRPr lang="zh-TW" altLang="en-US" sz="2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圓角矩形 4"/>
          <p:cNvSpPr/>
          <p:nvPr/>
        </p:nvSpPr>
        <p:spPr>
          <a:xfrm>
            <a:off x="3312495" y="5538615"/>
            <a:ext cx="2774177" cy="72493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系統、資料庫盤點</a:t>
            </a:r>
            <a:endParaRPr lang="zh-TW" altLang="en-US" sz="2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0" name="圓角矩形 19"/>
          <p:cNvSpPr/>
          <p:nvPr/>
        </p:nvSpPr>
        <p:spPr>
          <a:xfrm>
            <a:off x="2163805" y="2418422"/>
            <a:ext cx="5019590" cy="724930"/>
          </a:xfrm>
          <a:prstGeom prst="roundRect">
            <a:avLst/>
          </a:prstGeom>
          <a:solidFill>
            <a:srgbClr val="FFC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資料集審查</a:t>
            </a:r>
            <a:endParaRPr lang="zh-TW" altLang="en-US" sz="2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22" name="直線接點 21"/>
          <p:cNvCxnSpPr/>
          <p:nvPr/>
        </p:nvCxnSpPr>
        <p:spPr>
          <a:xfrm>
            <a:off x="2037944" y="1310127"/>
            <a:ext cx="9236" cy="4858327"/>
          </a:xfrm>
          <a:prstGeom prst="line">
            <a:avLst/>
          </a:prstGeom>
          <a:ln w="38100" cap="rnd">
            <a:solidFill>
              <a:srgbClr val="FF0000"/>
            </a:solidFill>
            <a:prstDash val="sysDash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接點 22"/>
          <p:cNvCxnSpPr/>
          <p:nvPr/>
        </p:nvCxnSpPr>
        <p:spPr>
          <a:xfrm>
            <a:off x="406400" y="3297383"/>
            <a:ext cx="8358910" cy="0"/>
          </a:xfrm>
          <a:prstGeom prst="line">
            <a:avLst/>
          </a:prstGeom>
          <a:ln w="38100" cap="rnd">
            <a:solidFill>
              <a:srgbClr val="FF0000"/>
            </a:solidFill>
            <a:prstDash val="sysDash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圓角矩形圖說文字 26"/>
          <p:cNvSpPr/>
          <p:nvPr/>
        </p:nvSpPr>
        <p:spPr>
          <a:xfrm>
            <a:off x="658989" y="1225115"/>
            <a:ext cx="716692" cy="510746"/>
          </a:xfrm>
          <a:prstGeom prst="wedgeRoundRectCallout">
            <a:avLst>
              <a:gd name="adj1" fmla="val 11246"/>
              <a:gd name="adj2" fmla="val 112500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外部專家</a:t>
            </a:r>
            <a:endParaRPr lang="zh-TW" altLang="en-US"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8" name="圓角矩形圖說文字 27"/>
          <p:cNvSpPr/>
          <p:nvPr/>
        </p:nvSpPr>
        <p:spPr>
          <a:xfrm>
            <a:off x="1255549" y="1585478"/>
            <a:ext cx="716692" cy="510746"/>
          </a:xfrm>
          <a:prstGeom prst="wedgeRoundRectCallout">
            <a:avLst>
              <a:gd name="adj1" fmla="val -30028"/>
              <a:gd name="adj2" fmla="val 96371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內部專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</a:p>
        </p:txBody>
      </p:sp>
      <p:cxnSp>
        <p:nvCxnSpPr>
          <p:cNvPr id="30" name="直線接點 29"/>
          <p:cNvCxnSpPr/>
          <p:nvPr/>
        </p:nvCxnSpPr>
        <p:spPr>
          <a:xfrm flipV="1">
            <a:off x="2047180" y="5192085"/>
            <a:ext cx="6831859" cy="30704"/>
          </a:xfrm>
          <a:prstGeom prst="line">
            <a:avLst/>
          </a:prstGeom>
          <a:ln w="38100" cap="rnd">
            <a:solidFill>
              <a:srgbClr val="FF0000"/>
            </a:solidFill>
            <a:prstDash val="sysDash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內容版面配置區 2"/>
          <p:cNvSpPr txBox="1">
            <a:spLocks/>
          </p:cNvSpPr>
          <p:nvPr/>
        </p:nvSpPr>
        <p:spPr>
          <a:xfrm>
            <a:off x="2133777" y="1276265"/>
            <a:ext cx="5211779" cy="1021650"/>
          </a:xfrm>
          <a:prstGeom prst="rect">
            <a:avLst/>
          </a:prstGeom>
          <a:noFill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>
            <a:lvl1pPr marL="342900" indent="-342900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kumimoji="1" sz="32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28650" indent="-349250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28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66800" indent="-258763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16050" indent="-169863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@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776413" indent="-180975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336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6908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1480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052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sz="1800" kern="0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擬定部會及所屬資料開放行動策略，強化政府資料開放質與量、建立推廣與績效管理機制。</a:t>
            </a:r>
          </a:p>
          <a:p>
            <a:r>
              <a:rPr lang="zh-TW" altLang="en-US" sz="1800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審查資料盤點、分級、開放期程、收費標準</a:t>
            </a:r>
            <a:endParaRPr lang="zh-TW" altLang="en-US" sz="1800" kern="0" dirty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7" name="直線接點 16"/>
          <p:cNvCxnSpPr/>
          <p:nvPr/>
        </p:nvCxnSpPr>
        <p:spPr>
          <a:xfrm>
            <a:off x="7336320" y="1310127"/>
            <a:ext cx="9236" cy="4858327"/>
          </a:xfrm>
          <a:prstGeom prst="line">
            <a:avLst/>
          </a:prstGeom>
          <a:ln w="38100" cap="rnd">
            <a:solidFill>
              <a:srgbClr val="FF0000"/>
            </a:solidFill>
            <a:prstDash val="sysDash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字方塊 3"/>
          <p:cNvSpPr txBox="1"/>
          <p:nvPr/>
        </p:nvSpPr>
        <p:spPr>
          <a:xfrm>
            <a:off x="7401560" y="5403784"/>
            <a:ext cx="16209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初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步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盤點清單：</a:t>
            </a:r>
            <a:endParaRPr lang="en-US" altLang="zh-TW" sz="16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103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月底</a:t>
            </a:r>
            <a:endParaRPr lang="en-US" altLang="zh-TW" sz="16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盤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點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頻率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每季</a:t>
            </a:r>
            <a:endParaRPr lang="zh-TW" altLang="en-US"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7420321" y="4035652"/>
            <a:ext cx="16209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完整盤點清單：</a:t>
            </a:r>
            <a:endParaRPr lang="en-US" altLang="zh-TW" sz="16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103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12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月底</a:t>
            </a:r>
            <a:endParaRPr lang="en-US" altLang="zh-TW" sz="16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盤點頻率：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每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季</a:t>
            </a:r>
            <a:endParaRPr lang="en-US" altLang="zh-TW"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5" name="文字方塊 24"/>
          <p:cNvSpPr txBox="1"/>
          <p:nvPr/>
        </p:nvSpPr>
        <p:spPr>
          <a:xfrm>
            <a:off x="7426070" y="2353774"/>
            <a:ext cx="16209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審查結果公告：</a:t>
            </a:r>
            <a:endParaRPr lang="en-US" altLang="zh-TW" sz="16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104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年第</a:t>
            </a:r>
            <a:r>
              <a: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季</a:t>
            </a:r>
            <a:endParaRPr lang="en-US" altLang="zh-TW" sz="16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審查頻率：每季</a:t>
            </a:r>
            <a:endParaRPr lang="en-US" altLang="zh-TW" sz="16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79" y="4204176"/>
            <a:ext cx="1635276" cy="1574963"/>
          </a:xfrm>
          <a:prstGeom prst="rect">
            <a:avLst/>
          </a:prstGeom>
        </p:spPr>
      </p:pic>
      <p:sp>
        <p:nvSpPr>
          <p:cNvPr id="32" name="圓角矩形圖說文字 31"/>
          <p:cNvSpPr/>
          <p:nvPr/>
        </p:nvSpPr>
        <p:spPr>
          <a:xfrm>
            <a:off x="164612" y="4099212"/>
            <a:ext cx="716692" cy="510746"/>
          </a:xfrm>
          <a:prstGeom prst="wedgeRoundRectCallout">
            <a:avLst>
              <a:gd name="adj1" fmla="val -19684"/>
              <a:gd name="adj2" fmla="val 112500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業務部門</a:t>
            </a:r>
            <a:endParaRPr lang="zh-TW" altLang="en-US"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3" name="圓角矩形圖說文字 32"/>
          <p:cNvSpPr/>
          <p:nvPr/>
        </p:nvSpPr>
        <p:spPr>
          <a:xfrm>
            <a:off x="1197261" y="3793835"/>
            <a:ext cx="716692" cy="510746"/>
          </a:xfrm>
          <a:prstGeom prst="wedgeRoundRectCallout">
            <a:avLst>
              <a:gd name="adj1" fmla="val -3591"/>
              <a:gd name="adj2" fmla="val 104436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資訊部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門</a:t>
            </a:r>
          </a:p>
        </p:txBody>
      </p:sp>
      <p:sp>
        <p:nvSpPr>
          <p:cNvPr id="34" name="向上箭號 33"/>
          <p:cNvSpPr/>
          <p:nvPr/>
        </p:nvSpPr>
        <p:spPr>
          <a:xfrm>
            <a:off x="7863024" y="1426492"/>
            <a:ext cx="428368" cy="942167"/>
          </a:xfrm>
          <a:prstGeom prst="upArrow">
            <a:avLst/>
          </a:prstGeom>
          <a:gradFill flip="none" rotWithShape="1">
            <a:gsLst>
              <a:gs pos="0">
                <a:srgbClr val="B115E9">
                  <a:tint val="66000"/>
                  <a:satMod val="160000"/>
                </a:srgbClr>
              </a:gs>
              <a:gs pos="50000">
                <a:srgbClr val="B115E9">
                  <a:tint val="44500"/>
                  <a:satMod val="160000"/>
                </a:srgbClr>
              </a:gs>
              <a:gs pos="100000">
                <a:srgbClr val="B115E9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9" name="圖片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96432" y="741318"/>
            <a:ext cx="1309354" cy="415515"/>
          </a:xfrm>
          <a:prstGeom prst="rect">
            <a:avLst/>
          </a:prstGeom>
        </p:spPr>
      </p:pic>
      <p:sp>
        <p:nvSpPr>
          <p:cNvPr id="35" name="文字方塊 34"/>
          <p:cNvSpPr txBox="1"/>
          <p:nvPr/>
        </p:nvSpPr>
        <p:spPr>
          <a:xfrm>
            <a:off x="7421862" y="110698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預計開放資料集</a:t>
            </a:r>
            <a:endParaRPr lang="en-US" altLang="zh-TW" sz="16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63484" y="5625653"/>
            <a:ext cx="1147846" cy="5754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圖片 10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67292" y="4310312"/>
            <a:ext cx="1149632" cy="6377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7" name="圖片 3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67292" y="2481086"/>
            <a:ext cx="1149632" cy="6377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七角星形 11"/>
          <p:cNvSpPr/>
          <p:nvPr/>
        </p:nvSpPr>
        <p:spPr>
          <a:xfrm>
            <a:off x="2842108" y="2571934"/>
            <a:ext cx="569222" cy="496334"/>
          </a:xfrm>
          <a:prstGeom prst="star7">
            <a:avLst/>
          </a:prstGeom>
          <a:solidFill>
            <a:srgbClr val="FFC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solidFill>
                  <a:srgbClr val="FF0000"/>
                </a:solidFill>
              </a:rPr>
              <a:t>通</a:t>
            </a:r>
            <a:r>
              <a:rPr lang="zh-TW" altLang="en-US" dirty="0">
                <a:solidFill>
                  <a:srgbClr val="FF0000"/>
                </a:solidFill>
              </a:rPr>
              <a:t>過</a:t>
            </a:r>
          </a:p>
        </p:txBody>
      </p:sp>
      <p:sp>
        <p:nvSpPr>
          <p:cNvPr id="39" name="標題 1"/>
          <p:cNvSpPr txBox="1">
            <a:spLocks/>
          </p:cNvSpPr>
          <p:nvPr/>
        </p:nvSpPr>
        <p:spPr>
          <a:xfrm>
            <a:off x="-45289" y="133354"/>
            <a:ext cx="9142626" cy="8826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lvl="0" algn="ctr" eaLnBrk="0" hangingPunct="0">
              <a:defRPr kumimoji="1" sz="4000" kern="0"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sz="3600" dirty="0"/>
              <a:t>建立開放諮詢制度，落實資料活化應用</a:t>
            </a:r>
            <a:r>
              <a:rPr lang="en-US" altLang="zh-TW" sz="3600" dirty="0" smtClean="0"/>
              <a:t>(2/2)</a:t>
            </a:r>
            <a:endParaRPr lang="zh-TW" altLang="en-US" sz="3600" dirty="0"/>
          </a:p>
          <a:p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62470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7A2A9A-4F5D-47FB-B8F9-74074C9D35DF}" type="slidenum">
              <a:rPr lang="zh-TW" altLang="en-US" smtClean="0"/>
              <a:pPr>
                <a:defRPr/>
              </a:pPr>
              <a:t>29</a:t>
            </a:fld>
            <a:endParaRPr lang="zh-TW" altLang="en-US" dirty="0"/>
          </a:p>
        </p:txBody>
      </p:sp>
      <p:sp>
        <p:nvSpPr>
          <p:cNvPr id="3" name="標題 1"/>
          <p:cNvSpPr txBox="1">
            <a:spLocks/>
          </p:cNvSpPr>
          <p:nvPr/>
        </p:nvSpPr>
        <p:spPr>
          <a:xfrm>
            <a:off x="-45289" y="133354"/>
            <a:ext cx="9142626" cy="8826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lvl="0" algn="ctr" eaLnBrk="0" hangingPunct="0">
              <a:defRPr kumimoji="1" sz="4000" kern="0"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sz="3600" dirty="0" smtClean="0"/>
              <a:t>促進民間參與協同合作</a:t>
            </a:r>
            <a:endParaRPr lang="zh-TW" altLang="en-US" sz="3600" dirty="0"/>
          </a:p>
          <a:p>
            <a:endParaRPr lang="zh-TW" altLang="en-US" sz="3600" dirty="0"/>
          </a:p>
        </p:txBody>
      </p:sp>
      <p:sp>
        <p:nvSpPr>
          <p:cNvPr id="11" name="矩形 10"/>
          <p:cNvSpPr/>
          <p:nvPr/>
        </p:nvSpPr>
        <p:spPr>
          <a:xfrm>
            <a:off x="325496" y="1265080"/>
            <a:ext cx="15696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TW" sz="1200" kern="1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社會團體與社</a:t>
            </a:r>
            <a:r>
              <a:rPr lang="zh-TW" altLang="zh-TW" sz="12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群</a:t>
            </a:r>
            <a:r>
              <a:rPr lang="zh-TW" altLang="en-US" sz="12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數量</a:t>
            </a:r>
            <a:endParaRPr lang="zh-TW" altLang="en-US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397911" y="5860584"/>
            <a:ext cx="23022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計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431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筆</a:t>
            </a:r>
            <a:r>
              <a:rPr lang="zh-TW" altLang="zh-TW" kern="1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社會團體與社</a:t>
            </a:r>
            <a:r>
              <a:rPr lang="zh-TW" altLang="zh-TW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群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部會檢視情形持續更新。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7" name="圖表 6"/>
          <p:cNvGraphicFramePr/>
          <p:nvPr>
            <p:extLst>
              <p:ext uri="{D42A27DB-BD31-4B8C-83A1-F6EECF244321}">
                <p14:modId xmlns:p14="http://schemas.microsoft.com/office/powerpoint/2010/main" val="1923329737"/>
              </p:ext>
            </p:extLst>
          </p:nvPr>
        </p:nvGraphicFramePr>
        <p:xfrm>
          <a:off x="675503" y="1396999"/>
          <a:ext cx="8023997" cy="4946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4163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7A2A9A-4F5D-47FB-B8F9-74074C9D35DF}" type="slidenum">
              <a:rPr lang="zh-TW" altLang="en-US" smtClean="0"/>
              <a:pPr>
                <a:defRPr/>
              </a:pPr>
              <a:t>3</a:t>
            </a:fld>
            <a:endParaRPr lang="zh-TW" altLang="en-US"/>
          </a:p>
        </p:txBody>
      </p:sp>
      <p:sp>
        <p:nvSpPr>
          <p:cNvPr id="4" name="標題 1"/>
          <p:cNvSpPr txBox="1">
            <a:spLocks/>
          </p:cNvSpPr>
          <p:nvPr/>
        </p:nvSpPr>
        <p:spPr>
          <a:xfrm>
            <a:off x="945356" y="236538"/>
            <a:ext cx="7772400" cy="8826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>
              <a:defRPr/>
            </a:pPr>
            <a:r>
              <a:rPr lang="zh-TW" altLang="en-US" kern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部會重新檢視民間需求概況</a:t>
            </a:r>
            <a:endParaRPr lang="zh-TW" altLang="en-US" kern="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12" name="圖表 11"/>
          <p:cNvGraphicFramePr/>
          <p:nvPr>
            <p:extLst>
              <p:ext uri="{D42A27DB-BD31-4B8C-83A1-F6EECF244321}">
                <p14:modId xmlns:p14="http://schemas.microsoft.com/office/powerpoint/2010/main" val="763342193"/>
              </p:ext>
            </p:extLst>
          </p:nvPr>
        </p:nvGraphicFramePr>
        <p:xfrm>
          <a:off x="510746" y="2125361"/>
          <a:ext cx="10017211" cy="42701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文字方塊 13"/>
          <p:cNvSpPr txBox="1"/>
          <p:nvPr/>
        </p:nvSpPr>
        <p:spPr>
          <a:xfrm>
            <a:off x="397911" y="5860584"/>
            <a:ext cx="21595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計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183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筆民間需求，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部會檢視情形持續更新。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內容版面配置區 2"/>
          <p:cNvSpPr txBox="1">
            <a:spLocks/>
          </p:cNvSpPr>
          <p:nvPr/>
        </p:nvSpPr>
        <p:spPr>
          <a:xfrm>
            <a:off x="617839" y="1073198"/>
            <a:ext cx="7348152" cy="1142780"/>
          </a:xfrm>
          <a:prstGeom prst="rect">
            <a:avLst/>
          </a:prstGeom>
        </p:spPr>
        <p:txBody>
          <a:bodyPr/>
          <a:lstStyle>
            <a:lvl1pPr marL="342900" indent="-342900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kumimoji="1" sz="32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28650" indent="-349250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2800" b="1">
                <a:solidFill>
                  <a:srgbClr val="009900"/>
                </a:solidFill>
                <a:latin typeface="+mn-lt"/>
                <a:ea typeface="+mn-ea"/>
              </a:defRPr>
            </a:lvl2pPr>
            <a:lvl3pPr marL="1066800" indent="-258763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400">
                <a:solidFill>
                  <a:srgbClr val="009900"/>
                </a:solidFill>
                <a:latin typeface="+mn-lt"/>
                <a:ea typeface="+mn-ea"/>
              </a:defRPr>
            </a:lvl3pPr>
            <a:lvl4pPr marL="1416050" indent="-169863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@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4pPr>
            <a:lvl5pPr marL="1776413" indent="-180975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5pPr>
            <a:lvl6pPr marL="22336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6pPr>
            <a:lvl7pPr marL="26908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7pPr>
            <a:lvl8pPr marL="31480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8pPr>
            <a:lvl9pPr marL="36052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9pPr>
          </a:lstStyle>
          <a:p>
            <a:r>
              <a:rPr lang="zh-TW" altLang="en-US" sz="24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已更新</a:t>
            </a:r>
            <a:r>
              <a:rPr lang="en-US" altLang="zh-TW" sz="24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160</a:t>
            </a:r>
            <a:r>
              <a:rPr lang="zh-TW" altLang="en-US" sz="24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項需求</a:t>
            </a:r>
            <a:r>
              <a:rPr lang="zh-TW" altLang="en-US" sz="24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回應說明，</a:t>
            </a:r>
            <a:r>
              <a:rPr lang="en-US" altLang="zh-TW" sz="24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9</a:t>
            </a:r>
            <a:r>
              <a:rPr lang="zh-TW" altLang="en-US" sz="24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筆原無法開放或無資料者，經評估後可開放，</a:t>
            </a:r>
            <a:r>
              <a:rPr lang="zh-TW" altLang="en-US" sz="24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如醫事人員執業資料、家用戶電力能源使用數據、天然氣</a:t>
            </a:r>
            <a:r>
              <a:rPr lang="zh-TW" altLang="en-US" sz="24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普及率等</a:t>
            </a:r>
            <a:endParaRPr lang="en-US" altLang="zh-TW" sz="2400" kern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4090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2117" y="4525027"/>
            <a:ext cx="2751545" cy="17578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3" name="圖片 3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92117" y="2539514"/>
            <a:ext cx="2751545" cy="17943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2770" name="標題 1"/>
          <p:cNvSpPr>
            <a:spLocks noGrp="1"/>
          </p:cNvSpPr>
          <p:nvPr>
            <p:ph type="title"/>
          </p:nvPr>
        </p:nvSpPr>
        <p:spPr>
          <a:xfrm>
            <a:off x="779463" y="84541"/>
            <a:ext cx="7772400" cy="882650"/>
          </a:xfrm>
        </p:spPr>
        <p:txBody>
          <a:bodyPr/>
          <a:lstStyle/>
          <a:p>
            <a:r>
              <a:rPr lang="zh-TW" altLang="en-US" sz="3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促進地方政府標竿學習</a:t>
            </a:r>
            <a:endParaRPr lang="zh-TW" altLang="en-US" sz="36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2" name="內容版面配置區 2"/>
          <p:cNvSpPr txBox="1">
            <a:spLocks/>
          </p:cNvSpPr>
          <p:nvPr/>
        </p:nvSpPr>
        <p:spPr>
          <a:xfrm>
            <a:off x="927497" y="1159777"/>
            <a:ext cx="7836976" cy="1002585"/>
          </a:xfrm>
          <a:prstGeom prst="rect">
            <a:avLst/>
          </a:prstGeom>
          <a:noFill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>
            <a:lvl1pPr marL="342900" indent="-342900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kumimoji="1" sz="32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28650" indent="-349250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28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66800" indent="-258763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16050" indent="-169863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@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776413" indent="-180975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336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6908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1480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052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sz="2400" b="0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每月於政府資料開放平臺公佈地方政府資料開放概況，促進標竿學習。</a:t>
            </a:r>
            <a:endParaRPr lang="en-US" altLang="zh-TW" sz="2400" b="0" kern="0" dirty="0" smtClean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400" b="0" kern="0" dirty="0" smtClean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999" y="2454876"/>
            <a:ext cx="4902288" cy="3642599"/>
          </a:xfrm>
          <a:prstGeom prst="rect">
            <a:avLst/>
          </a:prstGeom>
        </p:spPr>
      </p:pic>
      <p:pic>
        <p:nvPicPr>
          <p:cNvPr id="12" name="圖片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440"/>
          <a:stretch/>
        </p:blipFill>
        <p:spPr>
          <a:xfrm>
            <a:off x="4258961" y="3720427"/>
            <a:ext cx="741407" cy="1061591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53131" y="3650047"/>
            <a:ext cx="1353065" cy="84567"/>
          </a:xfrm>
          <a:prstGeom prst="rect">
            <a:avLst/>
          </a:prstGeom>
        </p:spPr>
      </p:pic>
      <p:sp>
        <p:nvSpPr>
          <p:cNvPr id="10" name="文字方塊 9"/>
          <p:cNvSpPr txBox="1"/>
          <p:nvPr/>
        </p:nvSpPr>
        <p:spPr>
          <a:xfrm>
            <a:off x="4118919" y="3390809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開放資</a:t>
            </a:r>
            <a:r>
              <a:rPr lang="zh-TW" altLang="en-US" b="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料</a:t>
            </a:r>
            <a:r>
              <a:rPr lang="zh-TW" altLang="en-US" b="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地圖</a:t>
            </a:r>
            <a:endParaRPr lang="zh-TW" altLang="en-US" b="0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1" name="圖片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131" y="3459029"/>
            <a:ext cx="205356" cy="191018"/>
          </a:xfrm>
          <a:prstGeom prst="rect">
            <a:avLst/>
          </a:prstGeom>
        </p:spPr>
      </p:pic>
      <p:sp>
        <p:nvSpPr>
          <p:cNvPr id="14" name="圓角矩形 13"/>
          <p:cNvSpPr/>
          <p:nvPr/>
        </p:nvSpPr>
        <p:spPr>
          <a:xfrm>
            <a:off x="3863546" y="3390809"/>
            <a:ext cx="1517257" cy="139120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7" name="圖案 46"/>
          <p:cNvSpPr/>
          <p:nvPr/>
        </p:nvSpPr>
        <p:spPr>
          <a:xfrm>
            <a:off x="5035897" y="3098295"/>
            <a:ext cx="1100779" cy="858372"/>
          </a:xfrm>
          <a:prstGeom prst="swooshArrow">
            <a:avLst>
              <a:gd name="adj1" fmla="val 25000"/>
              <a:gd name="adj2" fmla="val 2500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sp>
      <p:sp>
        <p:nvSpPr>
          <p:cNvPr id="48" name="圖案 47"/>
          <p:cNvSpPr/>
          <p:nvPr/>
        </p:nvSpPr>
        <p:spPr>
          <a:xfrm flipV="1">
            <a:off x="5000368" y="4333819"/>
            <a:ext cx="1100779" cy="852452"/>
          </a:xfrm>
          <a:prstGeom prst="swooshArrow">
            <a:avLst>
              <a:gd name="adj1" fmla="val 25000"/>
              <a:gd name="adj2" fmla="val 2500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sp>
      <p:sp>
        <p:nvSpPr>
          <p:cNvPr id="49" name="文字方塊 48"/>
          <p:cNvSpPr txBox="1"/>
          <p:nvPr/>
        </p:nvSpPr>
        <p:spPr>
          <a:xfrm>
            <a:off x="7891473" y="2539514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 smtClean="0">
                <a:solidFill>
                  <a:srgbClr val="0070C0"/>
                </a:solidFill>
              </a:rPr>
              <a:t>開放項數</a:t>
            </a:r>
            <a:endParaRPr lang="zh-TW" altLang="en-US" sz="1200" dirty="0">
              <a:solidFill>
                <a:srgbClr val="0070C0"/>
              </a:solidFill>
            </a:endParaRPr>
          </a:p>
        </p:txBody>
      </p:sp>
      <p:sp>
        <p:nvSpPr>
          <p:cNvPr id="50" name="文字方塊 49"/>
          <p:cNvSpPr txBox="1"/>
          <p:nvPr/>
        </p:nvSpPr>
        <p:spPr>
          <a:xfrm>
            <a:off x="7276897" y="4515711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 smtClean="0">
                <a:solidFill>
                  <a:srgbClr val="0070C0"/>
                </a:solidFill>
              </a:rPr>
              <a:t>關</a:t>
            </a:r>
            <a:r>
              <a:rPr lang="zh-TW" altLang="en-US" sz="1200" dirty="0">
                <a:solidFill>
                  <a:srgbClr val="0070C0"/>
                </a:solidFill>
              </a:rPr>
              <a:t>鍵</a:t>
            </a:r>
            <a:r>
              <a:rPr lang="zh-TW" altLang="en-US" sz="1200" dirty="0" smtClean="0">
                <a:solidFill>
                  <a:srgbClr val="0070C0"/>
                </a:solidFill>
              </a:rPr>
              <a:t>資料開放進度</a:t>
            </a:r>
            <a:endParaRPr lang="zh-TW" altLang="en-US" sz="1200" dirty="0">
              <a:solidFill>
                <a:srgbClr val="0070C0"/>
              </a:solidFill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6723109" y="5063160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依法應該公</a:t>
            </a:r>
            <a:r>
              <a:rPr lang="zh-TW" altLang="en-US" sz="1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開</a:t>
            </a:r>
          </a:p>
        </p:txBody>
      </p:sp>
      <p:sp>
        <p:nvSpPr>
          <p:cNvPr id="19" name="文字方塊 18"/>
          <p:cNvSpPr txBox="1"/>
          <p:nvPr/>
        </p:nvSpPr>
        <p:spPr>
          <a:xfrm>
            <a:off x="6723108" y="5498302"/>
            <a:ext cx="15953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機關處理法定職掌所產生</a:t>
            </a:r>
          </a:p>
        </p:txBody>
      </p:sp>
      <p:sp>
        <p:nvSpPr>
          <p:cNvPr id="20" name="文字方塊 19"/>
          <p:cNvSpPr txBox="1"/>
          <p:nvPr/>
        </p:nvSpPr>
        <p:spPr>
          <a:xfrm>
            <a:off x="6723108" y="5974364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民生應用與經濟發展</a:t>
            </a:r>
            <a:endParaRPr lang="zh-TW" altLang="en-US" sz="1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1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316913" y="6524625"/>
            <a:ext cx="765175" cy="217488"/>
          </a:xfrm>
        </p:spPr>
        <p:txBody>
          <a:bodyPr/>
          <a:lstStyle/>
          <a:p>
            <a:pPr>
              <a:defRPr/>
            </a:pPr>
            <a:r>
              <a:rPr lang="en-US" altLang="zh-TW" dirty="0" smtClean="0"/>
              <a:t>29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7637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8" descr="1-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745" y="3541713"/>
            <a:ext cx="2520950" cy="254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12" descr="culture_banner_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896" y="1670050"/>
            <a:ext cx="7945438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14" descr="玉山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895" y="3541713"/>
            <a:ext cx="2592388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7" descr="main1_1_1_0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295" y="-1588"/>
            <a:ext cx="3600450" cy="1368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9" descr="small-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383" y="3529013"/>
            <a:ext cx="252095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7A2A9A-4F5D-47FB-B8F9-74074C9D35DF}" type="slidenum">
              <a:rPr lang="zh-TW" altLang="en-US" smtClean="0"/>
              <a:pPr>
                <a:defRPr/>
              </a:pPr>
              <a:t>31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42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7A2A9A-4F5D-47FB-B8F9-74074C9D35DF}" type="slidenum">
              <a:rPr lang="zh-TW" altLang="en-US" smtClean="0"/>
              <a:pPr>
                <a:defRPr/>
              </a:pPr>
              <a:t>4</a:t>
            </a:fld>
            <a:endParaRPr lang="zh-TW" altLang="en-US"/>
          </a:p>
        </p:txBody>
      </p:sp>
      <p:sp>
        <p:nvSpPr>
          <p:cNvPr id="3" name="標題 1"/>
          <p:cNvSpPr txBox="1">
            <a:spLocks/>
          </p:cNvSpPr>
          <p:nvPr/>
        </p:nvSpPr>
        <p:spPr>
          <a:xfrm>
            <a:off x="945356" y="236538"/>
            <a:ext cx="7772400" cy="8826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>
              <a:defRPr/>
            </a:pPr>
            <a:r>
              <a:rPr lang="zh-TW" altLang="en-US" kern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資料開放待解決</a:t>
            </a:r>
            <a:r>
              <a:rPr lang="zh-TW" altLang="en-US" kern="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問題態樣</a:t>
            </a:r>
          </a:p>
        </p:txBody>
      </p:sp>
      <p:sp>
        <p:nvSpPr>
          <p:cNvPr id="4" name="內容版面配置區 2"/>
          <p:cNvSpPr txBox="1">
            <a:spLocks/>
          </p:cNvSpPr>
          <p:nvPr/>
        </p:nvSpPr>
        <p:spPr>
          <a:xfrm>
            <a:off x="630718" y="1253501"/>
            <a:ext cx="7348152" cy="3962442"/>
          </a:xfrm>
          <a:prstGeom prst="rect">
            <a:avLst/>
          </a:prstGeom>
        </p:spPr>
        <p:txBody>
          <a:bodyPr/>
          <a:lstStyle>
            <a:lvl1pPr marL="342900" indent="-342900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kumimoji="1" sz="32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28650" indent="-349250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2800" b="1">
                <a:solidFill>
                  <a:srgbClr val="009900"/>
                </a:solidFill>
                <a:latin typeface="+mn-lt"/>
                <a:ea typeface="+mn-ea"/>
              </a:defRPr>
            </a:lvl2pPr>
            <a:lvl3pPr marL="1066800" indent="-258763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400">
                <a:solidFill>
                  <a:srgbClr val="009900"/>
                </a:solidFill>
                <a:latin typeface="+mn-lt"/>
                <a:ea typeface="+mn-ea"/>
              </a:defRPr>
            </a:lvl3pPr>
            <a:lvl4pPr marL="1416050" indent="-169863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@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4pPr>
            <a:lvl5pPr marL="1776413" indent="-180975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5pPr>
            <a:lvl6pPr marL="22336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6pPr>
            <a:lvl7pPr marL="26908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7pPr>
            <a:lvl8pPr marL="31480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8pPr>
            <a:lvl9pPr marL="36052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TW" altLang="en-US" sz="28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內政部</a:t>
            </a:r>
            <a:r>
              <a:rPr lang="zh-TW" altLang="en-US" sz="28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：法規面</a:t>
            </a:r>
            <a:r>
              <a:rPr lang="zh-TW" altLang="en-US" sz="28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問題</a:t>
            </a:r>
            <a:r>
              <a:rPr lang="zh-TW" altLang="en-US" sz="28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，如</a:t>
            </a:r>
            <a:r>
              <a:rPr lang="zh-TW" altLang="en-US" sz="28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犯罪資料等</a:t>
            </a:r>
            <a:endParaRPr lang="en-US" altLang="zh-TW" sz="2800" kern="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交通部：系統面</a:t>
            </a:r>
            <a:r>
              <a:rPr lang="zh-TW" altLang="en-US" sz="28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問題，如電子收費資料等</a:t>
            </a:r>
            <a:endParaRPr lang="en-US" altLang="zh-TW" sz="2800" kern="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衛生福利</a:t>
            </a:r>
            <a:r>
              <a:rPr lang="zh-TW" altLang="en-US" sz="28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部：業務面</a:t>
            </a:r>
            <a:r>
              <a:rPr lang="zh-TW" altLang="en-US" sz="28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問題，</a:t>
            </a:r>
            <a:r>
              <a:rPr lang="zh-TW" altLang="en-US" sz="28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如</a:t>
            </a:r>
            <a:r>
              <a:rPr lang="en-US" altLang="zh-TW" sz="28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AED</a:t>
            </a:r>
            <a:r>
              <a:rPr lang="zh-TW" altLang="en-US" sz="28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位置等</a:t>
            </a:r>
            <a:endParaRPr lang="en-US" altLang="zh-TW" sz="2800" kern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經濟部：流程及法規面</a:t>
            </a:r>
            <a:r>
              <a:rPr lang="zh-TW" altLang="en-US" sz="28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問題</a:t>
            </a:r>
            <a:r>
              <a:rPr lang="zh-TW" altLang="en-US" sz="28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，如管線資料</a:t>
            </a:r>
            <a:r>
              <a:rPr lang="zh-TW" altLang="en-US" sz="28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等</a:t>
            </a:r>
            <a:endParaRPr lang="en-US" altLang="zh-TW" sz="2800" kern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TW" sz="2800" kern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>
              <a:lnSpc>
                <a:spcPct val="150000"/>
              </a:lnSpc>
            </a:pPr>
            <a:endParaRPr lang="en-US" altLang="zh-TW" kern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1787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7A2A9A-4F5D-47FB-B8F9-74074C9D35DF}" type="slidenum">
              <a:rPr lang="zh-TW" altLang="en-US" smtClean="0"/>
              <a:pPr>
                <a:defRPr/>
              </a:pPr>
              <a:t>5</a:t>
            </a:fld>
            <a:endParaRPr lang="zh-TW" altLang="en-US"/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617839" y="1073198"/>
            <a:ext cx="7348152" cy="1142780"/>
          </a:xfrm>
          <a:prstGeom prst="rect">
            <a:avLst/>
          </a:prstGeom>
        </p:spPr>
        <p:txBody>
          <a:bodyPr/>
          <a:lstStyle>
            <a:lvl1pPr marL="342900" indent="-342900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kumimoji="1" sz="32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28650" indent="-349250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2800" b="1">
                <a:solidFill>
                  <a:srgbClr val="009900"/>
                </a:solidFill>
                <a:latin typeface="+mn-lt"/>
                <a:ea typeface="+mn-ea"/>
              </a:defRPr>
            </a:lvl2pPr>
            <a:lvl3pPr marL="1066800" indent="-258763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400">
                <a:solidFill>
                  <a:srgbClr val="009900"/>
                </a:solidFill>
                <a:latin typeface="+mn-lt"/>
                <a:ea typeface="+mn-ea"/>
              </a:defRPr>
            </a:lvl3pPr>
            <a:lvl4pPr marL="1416050" indent="-169863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@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4pPr>
            <a:lvl5pPr marL="1776413" indent="-180975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5pPr>
            <a:lvl6pPr marL="22336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6pPr>
            <a:lvl7pPr marL="26908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7pPr>
            <a:lvl8pPr marL="31480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8pPr>
            <a:lvl9pPr marL="36052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9pPr>
          </a:lstStyle>
          <a:p>
            <a:r>
              <a:rPr lang="en-US" altLang="zh-TW" sz="24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103</a:t>
            </a:r>
            <a:r>
              <a:rPr lang="zh-TW" altLang="en-US" sz="24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年法規</a:t>
            </a:r>
            <a:r>
              <a:rPr lang="zh-TW" altLang="en-US" sz="24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盤點，需法規鬆綁者，包含政府資訊公開法、規費法、著作權法等。</a:t>
            </a:r>
            <a:endParaRPr lang="en-US" altLang="zh-TW" sz="2400" kern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本次部會盤點法規障礙，</a:t>
            </a:r>
            <a:r>
              <a:rPr lang="zh-TW" altLang="en-US" sz="24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增</a:t>
            </a:r>
            <a:r>
              <a:rPr lang="zh-TW" altLang="en-US" sz="24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列</a:t>
            </a:r>
            <a:r>
              <a:rPr lang="zh-TW" altLang="en-US" sz="24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400" kern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/>
            <a:r>
              <a:rPr lang="zh-TW" altLang="en-US" sz="2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土地法</a:t>
            </a:r>
            <a:r>
              <a:rPr lang="zh-TW" altLang="en-US" sz="20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、濕地保育</a:t>
            </a:r>
            <a:r>
              <a:rPr lang="zh-TW" altLang="en-US" sz="2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法</a:t>
            </a:r>
            <a:r>
              <a:rPr lang="en-US" altLang="zh-TW" sz="2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內政部提出</a:t>
            </a:r>
            <a:r>
              <a:rPr lang="en-US" altLang="zh-TW" sz="2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en-US" altLang="zh-TW" sz="2000" kern="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/>
            <a:r>
              <a:rPr lang="zh-TW" altLang="en-US" sz="2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稅捐</a:t>
            </a:r>
            <a:r>
              <a:rPr lang="zh-TW" altLang="en-US" sz="20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稽徵</a:t>
            </a:r>
            <a:r>
              <a:rPr lang="zh-TW" altLang="en-US" sz="2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法</a:t>
            </a:r>
            <a:r>
              <a:rPr lang="en-US" altLang="zh-TW" sz="2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財政部提出</a:t>
            </a:r>
            <a:r>
              <a:rPr lang="en-US" altLang="zh-TW" sz="2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000" kern="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/>
            <a:r>
              <a:rPr lang="zh-TW" altLang="en-US" sz="20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個人資料保護</a:t>
            </a:r>
            <a:r>
              <a:rPr lang="zh-TW" altLang="en-US" sz="2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法</a:t>
            </a:r>
            <a:r>
              <a:rPr lang="en-US" altLang="zh-TW" sz="2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中央選舉委員會</a:t>
            </a:r>
            <a:r>
              <a:rPr lang="zh-TW" altLang="en-US" sz="20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提出</a:t>
            </a:r>
            <a:r>
              <a:rPr lang="en-US" altLang="zh-TW" sz="2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pPr lvl="1"/>
            <a:r>
              <a:rPr lang="zh-TW" altLang="en-US" sz="20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臺灣地區地圖及影像資料供應要點</a:t>
            </a:r>
            <a:endParaRPr lang="en-US" altLang="zh-TW" sz="2000" kern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/>
            <a:endParaRPr lang="en-US" altLang="zh-TW" sz="2000" kern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標題 1"/>
          <p:cNvSpPr txBox="1">
            <a:spLocks/>
          </p:cNvSpPr>
          <p:nvPr/>
        </p:nvSpPr>
        <p:spPr>
          <a:xfrm>
            <a:off x="779463" y="84541"/>
            <a:ext cx="7772400" cy="8826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/>
            <a:r>
              <a:rPr lang="zh-TW" altLang="en-US" sz="3600" kern="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法規鬆綁需求</a:t>
            </a:r>
            <a:endParaRPr lang="zh-TW" altLang="en-US" sz="3600" kern="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圓角矩形 2"/>
          <p:cNvSpPr/>
          <p:nvPr/>
        </p:nvSpPr>
        <p:spPr>
          <a:xfrm>
            <a:off x="779463" y="3987114"/>
            <a:ext cx="1263521" cy="220774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圖資類議題</a:t>
            </a:r>
            <a:endParaRPr lang="zh-TW" altLang="en-US" sz="2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向右箭號 8"/>
          <p:cNvSpPr/>
          <p:nvPr/>
        </p:nvSpPr>
        <p:spPr>
          <a:xfrm>
            <a:off x="2051222" y="4065346"/>
            <a:ext cx="1573427" cy="659027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103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圓角矩形 9"/>
          <p:cNvSpPr/>
          <p:nvPr/>
        </p:nvSpPr>
        <p:spPr>
          <a:xfrm>
            <a:off x="3616411" y="4205415"/>
            <a:ext cx="1532238" cy="317133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規費</a:t>
            </a:r>
            <a:r>
              <a:rPr lang="zh-TW" altLang="en-US" sz="2000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法限制</a:t>
            </a:r>
            <a:endParaRPr lang="zh-TW" altLang="en-US" sz="2000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圓角矩形 10"/>
          <p:cNvSpPr/>
          <p:nvPr/>
        </p:nvSpPr>
        <p:spPr>
          <a:xfrm>
            <a:off x="3616411" y="4779971"/>
            <a:ext cx="5189964" cy="619917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0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臺灣地區地圖及影像資料供應</a:t>
            </a:r>
            <a:r>
              <a:rPr lang="zh-TW" altLang="en-US" sz="2000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要點疑義？</a:t>
            </a:r>
            <a:r>
              <a:rPr lang="en-US" altLang="zh-TW" sz="2000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…</a:t>
            </a:r>
            <a:endParaRPr lang="zh-TW" altLang="en-US" sz="2000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" name="向右箭號 13"/>
          <p:cNvSpPr/>
          <p:nvPr/>
        </p:nvSpPr>
        <p:spPr>
          <a:xfrm>
            <a:off x="2051222" y="4724373"/>
            <a:ext cx="1573427" cy="675515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104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3632887" y="5399888"/>
            <a:ext cx="5309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TW" altLang="en-US" sz="1600" dirty="0" smtClean="0"/>
              <a:t> </a:t>
            </a:r>
            <a:endParaRPr lang="en-US" altLang="zh-TW" sz="1600" dirty="0" smtClean="0"/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TW" altLang="en-US" sz="1600" dirty="0" smtClean="0"/>
              <a:t> </a:t>
            </a:r>
            <a:endParaRPr lang="en-US" altLang="zh-TW" sz="1600" dirty="0" smtClean="0"/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TW" altLang="en-US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571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圓形箭號 55"/>
          <p:cNvSpPr/>
          <p:nvPr/>
        </p:nvSpPr>
        <p:spPr bwMode="auto">
          <a:xfrm rot="16200000">
            <a:off x="4918868" y="5210842"/>
            <a:ext cx="1275327" cy="1150938"/>
          </a:xfrm>
          <a:prstGeom prst="circularArrow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none" lIns="90000" tIns="46800" rIns="90000" bIns="4680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9pPr>
          </a:lstStyle>
          <a:p>
            <a:pPr>
              <a:defRPr/>
            </a:pPr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7A2A9A-4F5D-47FB-B8F9-74074C9D35DF}" type="slidenum">
              <a:rPr lang="zh-TW" altLang="en-US" smtClean="0"/>
              <a:pPr>
                <a:defRPr/>
              </a:pPr>
              <a:t>6</a:t>
            </a:fld>
            <a:endParaRPr lang="zh-TW" altLang="en-US"/>
          </a:p>
        </p:txBody>
      </p:sp>
      <p:sp>
        <p:nvSpPr>
          <p:cNvPr id="3" name="標題 1"/>
          <p:cNvSpPr txBox="1">
            <a:spLocks/>
          </p:cNvSpPr>
          <p:nvPr/>
        </p:nvSpPr>
        <p:spPr>
          <a:xfrm>
            <a:off x="267286" y="133354"/>
            <a:ext cx="8468752" cy="8826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lvl="0" algn="ctr" eaLnBrk="0" hangingPunct="0">
              <a:defRPr kumimoji="1" sz="4000" kern="0"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sz="3600" dirty="0" smtClean="0"/>
              <a:t>資料開放法制協調平臺</a:t>
            </a:r>
            <a:endParaRPr lang="zh-TW" altLang="en-US" sz="3600" dirty="0"/>
          </a:p>
          <a:p>
            <a:endParaRPr lang="zh-TW" altLang="en-US" sz="3600" dirty="0"/>
          </a:p>
        </p:txBody>
      </p:sp>
      <p:grpSp>
        <p:nvGrpSpPr>
          <p:cNvPr id="50" name="群組 49"/>
          <p:cNvGrpSpPr/>
          <p:nvPr/>
        </p:nvGrpSpPr>
        <p:grpSpPr>
          <a:xfrm>
            <a:off x="407478" y="2541221"/>
            <a:ext cx="8451275" cy="3623610"/>
            <a:chOff x="300386" y="1422949"/>
            <a:chExt cx="8451275" cy="3623610"/>
          </a:xfrm>
        </p:grpSpPr>
        <p:grpSp>
          <p:nvGrpSpPr>
            <p:cNvPr id="4" name="群組 3"/>
            <p:cNvGrpSpPr/>
            <p:nvPr/>
          </p:nvGrpSpPr>
          <p:grpSpPr>
            <a:xfrm>
              <a:off x="814382" y="1513480"/>
              <a:ext cx="5276567" cy="3533079"/>
              <a:chOff x="844517" y="1232035"/>
              <a:chExt cx="5588580" cy="3903514"/>
            </a:xfrm>
          </p:grpSpPr>
          <p:grpSp>
            <p:nvGrpSpPr>
              <p:cNvPr id="5" name="Group 2"/>
              <p:cNvGrpSpPr>
                <a:grpSpLocks/>
              </p:cNvGrpSpPr>
              <p:nvPr/>
            </p:nvGrpSpPr>
            <p:grpSpPr bwMode="auto">
              <a:xfrm>
                <a:off x="2984145" y="2274011"/>
                <a:ext cx="3448952" cy="2010557"/>
                <a:chOff x="1655" y="1330"/>
                <a:chExt cx="2268" cy="1397"/>
              </a:xfrm>
            </p:grpSpPr>
            <p:grpSp>
              <p:nvGrpSpPr>
                <p:cNvPr id="23" name="Group 3"/>
                <p:cNvGrpSpPr>
                  <a:grpSpLocks/>
                </p:cNvGrpSpPr>
                <p:nvPr/>
              </p:nvGrpSpPr>
              <p:grpSpPr bwMode="auto">
                <a:xfrm>
                  <a:off x="1655" y="1544"/>
                  <a:ext cx="2268" cy="0"/>
                  <a:chOff x="1655" y="1544"/>
                  <a:chExt cx="2268" cy="0"/>
                </a:xfrm>
              </p:grpSpPr>
              <p:sp>
                <p:nvSpPr>
                  <p:cNvPr id="27" name="Line 4"/>
                  <p:cNvSpPr>
                    <a:spLocks noChangeShapeType="1"/>
                  </p:cNvSpPr>
                  <p:nvPr/>
                </p:nvSpPr>
                <p:spPr bwMode="auto">
                  <a:xfrm>
                    <a:off x="1655" y="1544"/>
                    <a:ext cx="431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6290A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27B2E3">
                              <a:alpha val="50000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vert="eaVert" anchor="ctr">
                    <a:spAutoFit/>
                  </a:bodyPr>
                  <a:lstStyle/>
                  <a:p>
                    <a:endParaRPr lang="zh-TW" altLang="en-US"/>
                  </a:p>
                </p:txBody>
              </p:sp>
              <p:sp>
                <p:nvSpPr>
                  <p:cNvPr id="28" name="Line 5"/>
                  <p:cNvSpPr>
                    <a:spLocks noChangeShapeType="1"/>
                  </p:cNvSpPr>
                  <p:nvPr/>
                </p:nvSpPr>
                <p:spPr bwMode="auto">
                  <a:xfrm>
                    <a:off x="3664" y="1544"/>
                    <a:ext cx="259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6290A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27B2E3">
                              <a:alpha val="50000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vert="eaVert" anchor="ctr">
                    <a:spAutoFit/>
                  </a:bodyPr>
                  <a:lstStyle/>
                  <a:p>
                    <a:endParaRPr lang="zh-TW" altLang="en-US"/>
                  </a:p>
                </p:txBody>
              </p:sp>
            </p:grpSp>
            <p:grpSp>
              <p:nvGrpSpPr>
                <p:cNvPr id="24" name="Group 6"/>
                <p:cNvGrpSpPr>
                  <a:grpSpLocks/>
                </p:cNvGrpSpPr>
                <p:nvPr/>
              </p:nvGrpSpPr>
              <p:grpSpPr bwMode="auto">
                <a:xfrm>
                  <a:off x="2084" y="1330"/>
                  <a:ext cx="1583" cy="1397"/>
                  <a:chOff x="2084" y="1330"/>
                  <a:chExt cx="1583" cy="1397"/>
                </a:xfrm>
              </p:grpSpPr>
              <p:sp>
                <p:nvSpPr>
                  <p:cNvPr id="25" name="Arc 7"/>
                  <p:cNvSpPr>
                    <a:spLocks/>
                  </p:cNvSpPr>
                  <p:nvPr/>
                </p:nvSpPr>
                <p:spPr bwMode="auto">
                  <a:xfrm rot="5400000">
                    <a:off x="2467" y="947"/>
                    <a:ext cx="818" cy="1583"/>
                  </a:xfrm>
                  <a:custGeom>
                    <a:avLst/>
                    <a:gdLst>
                      <a:gd name="G0" fmla="+- 0 0 0"/>
                      <a:gd name="G1" fmla="+- 20909 0 0"/>
                      <a:gd name="G2" fmla="+- 21600 0 0"/>
                      <a:gd name="T0" fmla="*/ 5419 w 21600"/>
                      <a:gd name="T1" fmla="*/ 0 h 41807"/>
                      <a:gd name="T2" fmla="*/ 5462 w 21600"/>
                      <a:gd name="T3" fmla="*/ 41807 h 41807"/>
                      <a:gd name="T4" fmla="*/ 0 w 21600"/>
                      <a:gd name="T5" fmla="*/ 20909 h 418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1807" fill="none" extrusionOk="0">
                        <a:moveTo>
                          <a:pt x="5419" y="-1"/>
                        </a:moveTo>
                        <a:cubicBezTo>
                          <a:pt x="14946" y="2469"/>
                          <a:pt x="21600" y="11066"/>
                          <a:pt x="21600" y="20909"/>
                        </a:cubicBezTo>
                        <a:cubicBezTo>
                          <a:pt x="21600" y="30734"/>
                          <a:pt x="14968" y="39322"/>
                          <a:pt x="5462" y="41807"/>
                        </a:cubicBezTo>
                      </a:path>
                      <a:path w="21600" h="41807" stroke="0" extrusionOk="0">
                        <a:moveTo>
                          <a:pt x="5419" y="-1"/>
                        </a:moveTo>
                        <a:cubicBezTo>
                          <a:pt x="14946" y="2469"/>
                          <a:pt x="21600" y="11066"/>
                          <a:pt x="21600" y="20909"/>
                        </a:cubicBezTo>
                        <a:cubicBezTo>
                          <a:pt x="21600" y="30734"/>
                          <a:pt x="14968" y="39322"/>
                          <a:pt x="5462" y="41807"/>
                        </a:cubicBezTo>
                        <a:lnTo>
                          <a:pt x="0" y="20909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6290A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E3D8AB">
                            <a:alpha val="60001"/>
                          </a:srgbClr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27B2E3">
                              <a:alpha val="50000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vert="eaVert" anchor="ctr">
                    <a:spAutoFit/>
                  </a:bodyPr>
                  <a:lstStyle/>
                  <a:p>
                    <a:endParaRPr lang="zh-TW" altLang="en-US"/>
                  </a:p>
                </p:txBody>
              </p:sp>
              <p:sp>
                <p:nvSpPr>
                  <p:cNvPr id="26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2876" y="2152"/>
                    <a:ext cx="1" cy="575"/>
                  </a:xfrm>
                  <a:prstGeom prst="line">
                    <a:avLst/>
                  </a:prstGeom>
                  <a:noFill/>
                  <a:ln w="38100">
                    <a:solidFill>
                      <a:schemeClr val="accent2">
                        <a:lumMod val="75000"/>
                      </a:schemeClr>
                    </a:solidFill>
                    <a:round/>
                    <a:headEnd type="triangle"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27B2E3">
                              <a:alpha val="50000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square" anchor="ctr">
                    <a:spAutoFit/>
                  </a:bodyPr>
                  <a:lstStyle/>
                  <a:p>
                    <a:endParaRPr lang="zh-TW" altLang="en-US"/>
                  </a:p>
                </p:txBody>
              </p:sp>
            </p:grpSp>
          </p:grpSp>
          <p:sp>
            <p:nvSpPr>
              <p:cNvPr id="6" name="Oval 19"/>
              <p:cNvSpPr>
                <a:spLocks noChangeArrowheads="1"/>
              </p:cNvSpPr>
              <p:nvPr/>
            </p:nvSpPr>
            <p:spPr bwMode="auto">
              <a:xfrm>
                <a:off x="3711042" y="1232035"/>
                <a:ext cx="2238473" cy="2118497"/>
              </a:xfrm>
              <a:prstGeom prst="ellipse">
                <a:avLst/>
              </a:prstGeom>
              <a:ln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>
                  <a:buFontTx/>
                  <a:buBlip>
                    <a:blip r:embed="rId2"/>
                  </a:buBlip>
                </a:pPr>
                <a:endParaRPr lang="zh-TW" altLang="en-US"/>
              </a:p>
            </p:txBody>
          </p:sp>
          <p:sp>
            <p:nvSpPr>
              <p:cNvPr id="21" name="AutoShape 11"/>
              <p:cNvSpPr>
                <a:spLocks noChangeArrowheads="1"/>
              </p:cNvSpPr>
              <p:nvPr/>
            </p:nvSpPr>
            <p:spPr bwMode="auto">
              <a:xfrm>
                <a:off x="844517" y="2235506"/>
                <a:ext cx="2347964" cy="851297"/>
              </a:xfrm>
              <a:prstGeom prst="roundRect">
                <a:avLst>
                  <a:gd name="adj" fmla="val 16667"/>
                </a:avLst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>
                <a:spAutoFit/>
              </a:bodyPr>
              <a:lstStyle/>
              <a:p>
                <a:endParaRPr lang="zh-TW" altLang="en-US" b="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5" name="AutoShape 11"/>
              <p:cNvSpPr>
                <a:spLocks noChangeArrowheads="1"/>
              </p:cNvSpPr>
              <p:nvPr/>
            </p:nvSpPr>
            <p:spPr bwMode="auto">
              <a:xfrm>
                <a:off x="3656297" y="4284252"/>
                <a:ext cx="2347964" cy="851297"/>
              </a:xfrm>
              <a:prstGeom prst="roundRect">
                <a:avLst>
                  <a:gd name="adj" fmla="val 16667"/>
                </a:avLst>
              </a:prstGeom>
              <a:solidFill>
                <a:srgbClr val="FF9700"/>
              </a:solidFill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anchor="ctr">
                <a:spAutoFit/>
              </a:bodyPr>
              <a:lstStyle/>
              <a:p>
                <a:endParaRPr lang="zh-TW" altLang="en-US" b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pic>
          <p:nvPicPr>
            <p:cNvPr id="30" name="圖片 2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43486" y="1544742"/>
              <a:ext cx="1749736" cy="1749736"/>
            </a:xfrm>
            <a:prstGeom prst="ellipse">
              <a:avLst/>
            </a:prstGeom>
            <a:ln>
              <a:noFill/>
            </a:ln>
            <a:effectLst>
              <a:softEdge rad="0"/>
            </a:effectLst>
          </p:spPr>
        </p:pic>
        <p:cxnSp>
          <p:nvCxnSpPr>
            <p:cNvPr id="31" name="直線接點 30"/>
            <p:cNvCxnSpPr/>
            <p:nvPr/>
          </p:nvCxnSpPr>
          <p:spPr>
            <a:xfrm flipV="1">
              <a:off x="300386" y="3546034"/>
              <a:ext cx="8451275" cy="22461"/>
            </a:xfrm>
            <a:prstGeom prst="line">
              <a:avLst/>
            </a:prstGeom>
            <a:ln w="38100" cap="rnd">
              <a:solidFill>
                <a:srgbClr val="FF0000"/>
              </a:solidFill>
              <a:prstDash val="sysDash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矩形 31"/>
            <p:cNvSpPr/>
            <p:nvPr/>
          </p:nvSpPr>
          <p:spPr>
            <a:xfrm>
              <a:off x="3461881" y="1422949"/>
              <a:ext cx="2231472" cy="1578091"/>
            </a:xfrm>
            <a:prstGeom prst="rect">
              <a:avLst/>
            </a:prstGeom>
          </p:spPr>
          <p:txBody>
            <a:bodyPr wrap="none">
              <a:prstTxWarp prst="textArchUp">
                <a:avLst/>
              </a:prstTxWarp>
              <a:spAutoFit/>
            </a:bodyPr>
            <a:lstStyle/>
            <a:p>
              <a:r>
                <a:rPr lang="zh-TW" altLang="en-US" sz="20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虛擬世界發展法規</a:t>
              </a:r>
              <a:r>
                <a:rPr lang="zh-TW" altLang="en-US" sz="20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調適平臺</a:t>
              </a:r>
              <a:endPara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3" name="AutoShape 11"/>
            <p:cNvSpPr>
              <a:spLocks noChangeArrowheads="1"/>
            </p:cNvSpPr>
            <p:nvPr/>
          </p:nvSpPr>
          <p:spPr bwMode="auto">
            <a:xfrm>
              <a:off x="6099187" y="2421724"/>
              <a:ext cx="2216876" cy="770511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FFFF00">
                    <a:shade val="30000"/>
                    <a:satMod val="115000"/>
                  </a:srgbClr>
                </a:gs>
                <a:gs pos="50000">
                  <a:srgbClr val="FFFF00">
                    <a:shade val="67500"/>
                    <a:satMod val="115000"/>
                  </a:srgbClr>
                </a:gs>
                <a:gs pos="100000">
                  <a:srgbClr val="FFFF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>
              <a:spAutoFit/>
            </a:bodyPr>
            <a:lstStyle/>
            <a:p>
              <a:endParaRPr lang="zh-TW" altLang="en-US" b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4" name="文字方塊 33"/>
            <p:cNvSpPr txBox="1"/>
            <p:nvPr/>
          </p:nvSpPr>
          <p:spPr>
            <a:xfrm>
              <a:off x="1046854" y="2588585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2000" dirty="0" smtClean="0"/>
                <a:t>法規主管機關</a:t>
              </a:r>
              <a:endParaRPr lang="zh-TW" altLang="en-US" sz="2000" dirty="0"/>
            </a:p>
          </p:txBody>
        </p:sp>
        <p:sp>
          <p:nvSpPr>
            <p:cNvPr id="47" name="文字方塊 46"/>
            <p:cNvSpPr txBox="1"/>
            <p:nvPr/>
          </p:nvSpPr>
          <p:spPr>
            <a:xfrm>
              <a:off x="6116673" y="258858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2000" dirty="0" smtClean="0"/>
                <a:t>法規鬆綁需求機關</a:t>
              </a:r>
              <a:endParaRPr lang="zh-TW" altLang="en-US" sz="2000" dirty="0"/>
            </a:p>
          </p:txBody>
        </p:sp>
        <p:sp>
          <p:nvSpPr>
            <p:cNvPr id="48" name="文字方塊 47"/>
            <p:cNvSpPr txBox="1"/>
            <p:nvPr/>
          </p:nvSpPr>
          <p:spPr>
            <a:xfrm>
              <a:off x="3725890" y="4470745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2000" dirty="0" smtClean="0"/>
                <a:t>部會自管法規</a:t>
              </a:r>
              <a:endParaRPr lang="zh-TW" altLang="en-US" sz="2000" dirty="0"/>
            </a:p>
          </p:txBody>
        </p:sp>
      </p:grpSp>
      <p:sp>
        <p:nvSpPr>
          <p:cNvPr id="52" name="內容版面配置區 2"/>
          <p:cNvSpPr txBox="1">
            <a:spLocks/>
          </p:cNvSpPr>
          <p:nvPr/>
        </p:nvSpPr>
        <p:spPr>
          <a:xfrm>
            <a:off x="935734" y="1159777"/>
            <a:ext cx="8146353" cy="1021650"/>
          </a:xfrm>
          <a:prstGeom prst="rect">
            <a:avLst/>
          </a:prstGeom>
          <a:noFill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>
            <a:lvl1pPr marL="342900" indent="-342900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kumimoji="1" sz="32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28650" indent="-349250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28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66800" indent="-258763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16050" indent="-169863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@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776413" indent="-180975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336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6908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1480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052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sz="2200" b="0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部會</a:t>
            </a:r>
            <a:r>
              <a:rPr lang="zh-TW" altLang="en-US" sz="2200" b="0" kern="0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主管</a:t>
            </a:r>
            <a:r>
              <a:rPr lang="zh-TW" altLang="en-US" sz="2200" b="0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法規者，請主管部會配合資料開放原則，研</a:t>
            </a:r>
            <a:r>
              <a:rPr lang="zh-TW" altLang="en-US" sz="2200" b="0" kern="0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修鬆綁</a:t>
            </a:r>
            <a:r>
              <a:rPr lang="zh-TW" altLang="en-US" sz="2200" b="0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法規限制。</a:t>
            </a:r>
            <a:endParaRPr lang="en-US" altLang="zh-TW" sz="2200" b="0" kern="0" dirty="0" smtClean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b="0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跨部會法規者</a:t>
            </a:r>
            <a:r>
              <a:rPr lang="zh-TW" altLang="en-US" sz="2200" b="0" kern="0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，由虛擬世界發展法規調適</a:t>
            </a:r>
            <a:r>
              <a:rPr lang="zh-TW" altLang="en-US" sz="2200" b="0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平臺協調處理。</a:t>
            </a:r>
            <a:endParaRPr lang="en-US" altLang="zh-TW" sz="2200" b="0" kern="0" dirty="0" smtClean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5" name="圓形箭號 54"/>
          <p:cNvSpPr/>
          <p:nvPr/>
        </p:nvSpPr>
        <p:spPr bwMode="auto">
          <a:xfrm rot="5400000">
            <a:off x="5017602" y="5210498"/>
            <a:ext cx="1276224" cy="1152525"/>
          </a:xfrm>
          <a:prstGeom prst="circularArrow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none" lIns="90000" tIns="46800" rIns="90000" bIns="4680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9pPr>
          </a:lstStyle>
          <a:p>
            <a:pPr>
              <a:defRPr/>
            </a:pPr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6080136" y="5468276"/>
            <a:ext cx="126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b="0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主動研議修正</a:t>
            </a:r>
            <a:endParaRPr lang="en-US" altLang="zh-TW" dirty="0" smtClean="0"/>
          </a:p>
          <a:p>
            <a:r>
              <a:rPr lang="zh-TW" altLang="en-US" b="0" kern="0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定期回報進度</a:t>
            </a:r>
            <a:endParaRPr lang="en-US" altLang="zh-TW" b="0" kern="0" dirty="0" smtClean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1650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4854" y="2175193"/>
            <a:ext cx="7772400" cy="1500187"/>
          </a:xfrm>
        </p:spPr>
        <p:txBody>
          <a:bodyPr/>
          <a:lstStyle/>
          <a:p>
            <a:pPr algn="ctr"/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開放資料第二問：開放數量</a:t>
            </a:r>
            <a:endParaRPr lang="zh-TW" altLang="en-US" sz="36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3E322C-A8A6-4FFA-88A5-DDD116B57BA4}" type="slidenum">
              <a:rPr lang="zh-TW" altLang="en-US" smtClean="0"/>
              <a:pPr>
                <a:defRPr/>
              </a:pPr>
              <a:t>7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圖表 3"/>
          <p:cNvGraphicFramePr>
            <a:graphicFrameLocks/>
          </p:cNvGraphicFramePr>
          <p:nvPr>
            <p:extLst/>
          </p:nvPr>
        </p:nvGraphicFramePr>
        <p:xfrm>
          <a:off x="0" y="939114"/>
          <a:ext cx="9201666" cy="5680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波浪 13"/>
          <p:cNvSpPr/>
          <p:nvPr/>
        </p:nvSpPr>
        <p:spPr>
          <a:xfrm>
            <a:off x="4580237" y="1193858"/>
            <a:ext cx="1408670" cy="472721"/>
          </a:xfrm>
          <a:prstGeom prst="wave">
            <a:avLst/>
          </a:prstGeom>
          <a:solidFill>
            <a:srgbClr val="FF999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衛生福利部</a:t>
            </a:r>
            <a:endParaRPr lang="zh-TW" altLang="en-US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EC9C36-9271-4E6E-ADDB-791F43C08527}" type="slidenum">
              <a:rPr lang="zh-TW" altLang="en-US" smtClean="0"/>
              <a:pPr>
                <a:defRPr/>
              </a:pPr>
              <a:t>8</a:t>
            </a:fld>
            <a:endParaRPr lang="zh-TW" altLang="en-US"/>
          </a:p>
        </p:txBody>
      </p:sp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779463" y="84541"/>
            <a:ext cx="7772400" cy="882650"/>
          </a:xfrm>
        </p:spPr>
        <p:txBody>
          <a:bodyPr/>
          <a:lstStyle/>
          <a:p>
            <a:r>
              <a:rPr lang="zh-TW" altLang="en-US" sz="3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行政院及部會資料開放情形</a:t>
            </a:r>
            <a:endParaRPr lang="zh-TW" altLang="en-US" sz="36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6533751" y="3593735"/>
            <a:ext cx="16145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TW" sz="2000" dirty="0" smtClean="0">
                <a:solidFill>
                  <a:srgbClr val="EE8E00"/>
                </a:solidFill>
              </a:rPr>
              <a:t>103</a:t>
            </a:r>
            <a:r>
              <a:rPr lang="zh-TW" altLang="en-US" sz="2000" dirty="0" smtClean="0">
                <a:solidFill>
                  <a:srgbClr val="EE8E00"/>
                </a:solidFill>
              </a:rPr>
              <a:t>年</a:t>
            </a:r>
            <a:r>
              <a:rPr lang="en-US" altLang="zh-TW" sz="2000" dirty="0" smtClean="0">
                <a:solidFill>
                  <a:srgbClr val="EE8E00"/>
                </a:solidFill>
              </a:rPr>
              <a:t>1</a:t>
            </a:r>
            <a:r>
              <a:rPr lang="zh-TW" altLang="en-US" sz="2000" dirty="0">
                <a:solidFill>
                  <a:srgbClr val="EE8E00"/>
                </a:solidFill>
              </a:rPr>
              <a:t>月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5920797" y="2684079"/>
            <a:ext cx="30203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TW" sz="4000" dirty="0" smtClean="0">
                <a:solidFill>
                  <a:srgbClr val="0070C0"/>
                </a:solidFill>
              </a:rPr>
              <a:t>103</a:t>
            </a:r>
            <a:r>
              <a:rPr lang="zh-TW" altLang="en-US" sz="4000" dirty="0" smtClean="0">
                <a:solidFill>
                  <a:srgbClr val="0070C0"/>
                </a:solidFill>
              </a:rPr>
              <a:t>年</a:t>
            </a:r>
            <a:r>
              <a:rPr lang="en-US" altLang="zh-TW" sz="4000" dirty="0" smtClean="0">
                <a:solidFill>
                  <a:srgbClr val="0070C0"/>
                </a:solidFill>
              </a:rPr>
              <a:t>12</a:t>
            </a:r>
            <a:r>
              <a:rPr lang="zh-TW" altLang="en-US" sz="4000" dirty="0" smtClean="0">
                <a:solidFill>
                  <a:srgbClr val="0070C0"/>
                </a:solidFill>
              </a:rPr>
              <a:t>月</a:t>
            </a:r>
            <a:endParaRPr lang="zh-TW" altLang="en-US" sz="4000" dirty="0">
              <a:solidFill>
                <a:srgbClr val="0070C0"/>
              </a:solidFill>
            </a:endParaRPr>
          </a:p>
        </p:txBody>
      </p:sp>
      <p:sp>
        <p:nvSpPr>
          <p:cNvPr id="8" name="十二角星形 7"/>
          <p:cNvSpPr/>
          <p:nvPr/>
        </p:nvSpPr>
        <p:spPr>
          <a:xfrm>
            <a:off x="4357815" y="1232511"/>
            <a:ext cx="444844" cy="395416"/>
          </a:xfrm>
          <a:prstGeom prst="star12">
            <a:avLst/>
          </a:prstGeom>
          <a:solidFill>
            <a:srgbClr val="FFFF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rgbClr val="FF0000"/>
                </a:solidFill>
              </a:rPr>
              <a:t>1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10" name="向下箭號 9"/>
          <p:cNvSpPr/>
          <p:nvPr/>
        </p:nvSpPr>
        <p:spPr>
          <a:xfrm>
            <a:off x="420129" y="4077729"/>
            <a:ext cx="164757" cy="238897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減號 10"/>
          <p:cNvSpPr/>
          <p:nvPr/>
        </p:nvSpPr>
        <p:spPr>
          <a:xfrm>
            <a:off x="5519351" y="4423720"/>
            <a:ext cx="197708" cy="304800"/>
          </a:xfrm>
          <a:prstGeom prst="mathMinus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減號 11"/>
          <p:cNvSpPr/>
          <p:nvPr/>
        </p:nvSpPr>
        <p:spPr>
          <a:xfrm>
            <a:off x="6989805" y="4628781"/>
            <a:ext cx="197708" cy="304800"/>
          </a:xfrm>
          <a:prstGeom prst="mathMinus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減號 12"/>
          <p:cNvSpPr/>
          <p:nvPr/>
        </p:nvSpPr>
        <p:spPr>
          <a:xfrm>
            <a:off x="7455700" y="4814133"/>
            <a:ext cx="197708" cy="304800"/>
          </a:xfrm>
          <a:prstGeom prst="mathMinus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波浪 14"/>
          <p:cNvSpPr/>
          <p:nvPr/>
        </p:nvSpPr>
        <p:spPr>
          <a:xfrm>
            <a:off x="2599037" y="1402340"/>
            <a:ext cx="1206844" cy="472721"/>
          </a:xfrm>
          <a:prstGeom prst="wave">
            <a:avLst/>
          </a:prstGeom>
          <a:solidFill>
            <a:srgbClr val="FF999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交通部</a:t>
            </a:r>
            <a:endParaRPr lang="zh-TW" altLang="en-US" dirty="0"/>
          </a:p>
        </p:txBody>
      </p:sp>
      <p:sp>
        <p:nvSpPr>
          <p:cNvPr id="7" name="十二角星形 6"/>
          <p:cNvSpPr/>
          <p:nvPr/>
        </p:nvSpPr>
        <p:spPr>
          <a:xfrm>
            <a:off x="2376615" y="1430219"/>
            <a:ext cx="444844" cy="395416"/>
          </a:xfrm>
          <a:prstGeom prst="star12">
            <a:avLst/>
          </a:prstGeom>
          <a:solidFill>
            <a:srgbClr val="FFFF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rgbClr val="FF0000"/>
                </a:solidFill>
              </a:rPr>
              <a:t>2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16" name="波浪 15"/>
          <p:cNvSpPr/>
          <p:nvPr/>
        </p:nvSpPr>
        <p:spPr>
          <a:xfrm>
            <a:off x="1182129" y="2511912"/>
            <a:ext cx="908224" cy="472721"/>
          </a:xfrm>
          <a:prstGeom prst="wave">
            <a:avLst/>
          </a:prstGeom>
          <a:solidFill>
            <a:srgbClr val="FF999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經濟部</a:t>
            </a:r>
            <a:endParaRPr lang="zh-TW" altLang="en-US" dirty="0"/>
          </a:p>
        </p:txBody>
      </p:sp>
      <p:sp>
        <p:nvSpPr>
          <p:cNvPr id="9" name="十二角星形 8"/>
          <p:cNvSpPr/>
          <p:nvPr/>
        </p:nvSpPr>
        <p:spPr>
          <a:xfrm>
            <a:off x="959707" y="2550565"/>
            <a:ext cx="444844" cy="395416"/>
          </a:xfrm>
          <a:prstGeom prst="star12">
            <a:avLst/>
          </a:prstGeom>
          <a:solidFill>
            <a:srgbClr val="FFFF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rgbClr val="FF0000"/>
                </a:solidFill>
              </a:rPr>
              <a:t>3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18" name="十二角星形 17"/>
          <p:cNvSpPr/>
          <p:nvPr/>
        </p:nvSpPr>
        <p:spPr>
          <a:xfrm>
            <a:off x="647163" y="3672658"/>
            <a:ext cx="264600" cy="242263"/>
          </a:xfrm>
          <a:prstGeom prst="star12">
            <a:avLst/>
          </a:prstGeom>
          <a:solidFill>
            <a:srgbClr val="FFC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rgbClr val="FF0000"/>
                </a:solidFill>
              </a:rPr>
              <a:t>2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19" name="十二角星形 18"/>
          <p:cNvSpPr/>
          <p:nvPr/>
        </p:nvSpPr>
        <p:spPr>
          <a:xfrm>
            <a:off x="370207" y="3593735"/>
            <a:ext cx="264600" cy="242263"/>
          </a:xfrm>
          <a:prstGeom prst="star12">
            <a:avLst/>
          </a:prstGeom>
          <a:solidFill>
            <a:srgbClr val="FFC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rgbClr val="FF0000"/>
                </a:solidFill>
              </a:rPr>
              <a:t>1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23" name="十二角星形 22"/>
          <p:cNvSpPr/>
          <p:nvPr/>
        </p:nvSpPr>
        <p:spPr>
          <a:xfrm>
            <a:off x="911763" y="3672658"/>
            <a:ext cx="264600" cy="242263"/>
          </a:xfrm>
          <a:prstGeom prst="star12">
            <a:avLst/>
          </a:prstGeom>
          <a:solidFill>
            <a:srgbClr val="FFC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rgbClr val="FF0000"/>
                </a:solidFill>
              </a:rPr>
              <a:t>3</a:t>
            </a:r>
            <a:endParaRPr lang="zh-TW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710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6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  <p:bldGraphic spid="4" grpId="1">
        <p:bldSub>
          <a:bldChart bld="series"/>
        </p:bldSub>
      </p:bldGraphic>
      <p:bldGraphic spid="4" grpId="2">
        <p:bldSub>
          <a:bldChart bld="series"/>
        </p:bldSub>
      </p:bldGraphic>
      <p:bldGraphic spid="4" grpId="3">
        <p:bldSub>
          <a:bldChart bld="series"/>
        </p:bldSub>
      </p:bldGraphic>
      <p:bldGraphic spid="4" grpId="4">
        <p:bldSub>
          <a:bldChart bld="series"/>
        </p:bldSub>
      </p:bldGraphic>
      <p:bldP spid="14" grpId="0" animBg="1"/>
      <p:bldP spid="2" grpId="0"/>
      <p:bldP spid="6" grpId="0"/>
      <p:bldP spid="8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7" grpId="0" animBg="1"/>
      <p:bldP spid="16" grpId="0" animBg="1"/>
      <p:bldP spid="9" grpId="0" animBg="1"/>
      <p:bldP spid="18" grpId="0" animBg="1"/>
      <p:bldP spid="18" grpId="1" animBg="1"/>
      <p:bldP spid="19" grpId="0" animBg="1"/>
      <p:bldP spid="19" grpId="1" animBg="1"/>
      <p:bldP spid="23" grpId="0" animBg="1"/>
      <p:bldP spid="23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EC9C36-9271-4E6E-ADDB-791F43C08527}" type="slidenum">
              <a:rPr lang="zh-TW" altLang="en-US" smtClean="0"/>
              <a:pPr>
                <a:defRPr/>
              </a:pPr>
              <a:t>9</a:t>
            </a:fld>
            <a:endParaRPr lang="zh-TW" altLang="en-US"/>
          </a:p>
        </p:txBody>
      </p:sp>
      <p:sp>
        <p:nvSpPr>
          <p:cNvPr id="4" name="標題 1"/>
          <p:cNvSpPr>
            <a:spLocks noGrp="1"/>
          </p:cNvSpPr>
          <p:nvPr>
            <p:ph type="title"/>
          </p:nvPr>
        </p:nvSpPr>
        <p:spPr>
          <a:xfrm>
            <a:off x="0" y="84541"/>
            <a:ext cx="9143999" cy="882650"/>
          </a:xfrm>
        </p:spPr>
        <p:txBody>
          <a:bodyPr/>
          <a:lstStyle/>
          <a:p>
            <a:r>
              <a:rPr lang="zh-TW" altLang="en-US" sz="3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部會申請資料下</a:t>
            </a:r>
            <a:r>
              <a:rPr lang="zh-TW" altLang="en-US" sz="3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架</a:t>
            </a:r>
            <a:r>
              <a:rPr lang="zh-TW" altLang="en-US" sz="3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情形</a:t>
            </a:r>
            <a:endParaRPr lang="zh-TW" altLang="en-US" sz="36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1390551"/>
              </p:ext>
            </p:extLst>
          </p:nvPr>
        </p:nvGraphicFramePr>
        <p:xfrm>
          <a:off x="737477" y="2269459"/>
          <a:ext cx="7900086" cy="4079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90118"/>
                <a:gridCol w="1791540"/>
                <a:gridCol w="3818428"/>
              </a:tblGrid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部會名稱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申請</a:t>
                      </a:r>
                      <a:r>
                        <a:rPr lang="en-US" altLang="zh-TW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下架筆數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主要原因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法務部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50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重複登錄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交通部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重複登錄、資料集整併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財政部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資料集整併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科技部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資料不適合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衛生福利部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資料內容重複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行政院環境保護署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重複登錄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內政部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業務移撥至財團法人臺灣建築中心</a:t>
                      </a:r>
                      <a:endParaRPr lang="en-US" altLang="zh-TW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金融監督管理委員會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重複登錄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國家發展委員會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業務移撥至經濟部商業司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陸委會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轉載其他機關資料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內容版面配置區 2"/>
          <p:cNvSpPr txBox="1">
            <a:spLocks/>
          </p:cNvSpPr>
          <p:nvPr/>
        </p:nvSpPr>
        <p:spPr>
          <a:xfrm>
            <a:off x="617839" y="1073198"/>
            <a:ext cx="8019724" cy="1304242"/>
          </a:xfrm>
          <a:prstGeom prst="rect">
            <a:avLst/>
          </a:prstGeom>
        </p:spPr>
        <p:txBody>
          <a:bodyPr/>
          <a:lstStyle>
            <a:lvl1pPr marL="342900" indent="-342900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kumimoji="1" sz="32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28650" indent="-349250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2800" b="1">
                <a:solidFill>
                  <a:srgbClr val="009900"/>
                </a:solidFill>
                <a:latin typeface="+mn-lt"/>
                <a:ea typeface="+mn-ea"/>
              </a:defRPr>
            </a:lvl2pPr>
            <a:lvl3pPr marL="1066800" indent="-258763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400">
                <a:solidFill>
                  <a:srgbClr val="009900"/>
                </a:solidFill>
                <a:latin typeface="+mn-lt"/>
                <a:ea typeface="+mn-ea"/>
              </a:defRPr>
            </a:lvl3pPr>
            <a:lvl4pPr marL="1416050" indent="-169863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@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4pPr>
            <a:lvl5pPr marL="1776413" indent="-180975" algn="l" defTabSz="876300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5pPr>
            <a:lvl6pPr marL="22336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6pPr>
            <a:lvl7pPr marL="26908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7pPr>
            <a:lvl8pPr marL="31480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8pPr>
            <a:lvl9pPr marL="3605213" indent="-180975" algn="l" defTabSz="876300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kumimoji="1" sz="2000">
                <a:solidFill>
                  <a:srgbClr val="009900"/>
                </a:solidFill>
                <a:latin typeface="+mn-lt"/>
                <a:ea typeface="+mn-ea"/>
              </a:defRPr>
            </a:lvl9pPr>
          </a:lstStyle>
          <a:p>
            <a:r>
              <a:rPr lang="zh-TW" altLang="en-US" sz="24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請以部會為中心規劃所屬資料集審核機制，並落實管理，避免產生資料重複、不合適或非業管情形申請下架。</a:t>
            </a:r>
            <a:endParaRPr lang="en-US" altLang="zh-TW" sz="2400" kern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業務移撥者，請業務承接部會持續開放及更新資料。</a:t>
            </a:r>
            <a:endParaRPr lang="en-US" altLang="zh-TW" sz="2400" kern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68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自訂設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訂設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9GSN先期">
  <a:themeElements>
    <a:clrScheme name="預設簡報設計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預設簡報設計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9GSN先期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9GSN先期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9GSN先期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9GSN先期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9GSN先期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9GSN先期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9GSN先期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9GSN先期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9GSN先期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1_99GSN先期 8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0000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129618</TotalTime>
  <Words>1730</Words>
  <Application>Microsoft Office PowerPoint</Application>
  <PresentationFormat>如螢幕大小 (4:3)</PresentationFormat>
  <Paragraphs>322</Paragraphs>
  <Slides>31</Slides>
  <Notes>5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31</vt:i4>
      </vt:variant>
    </vt:vector>
  </HeadingPairs>
  <TitlesOfParts>
    <vt:vector size="41" baseType="lpstr">
      <vt:lpstr>微軟正黑體</vt:lpstr>
      <vt:lpstr>新細明體</vt:lpstr>
      <vt:lpstr>標楷體</vt:lpstr>
      <vt:lpstr>Arial</vt:lpstr>
      <vt:lpstr>Calibri</vt:lpstr>
      <vt:lpstr>Tahoma</vt:lpstr>
      <vt:lpstr>Times New Roman</vt:lpstr>
      <vt:lpstr>Wingdings</vt:lpstr>
      <vt:lpstr>自訂設計</vt:lpstr>
      <vt:lpstr>99GSN先期</vt:lpstr>
      <vt:lpstr>政府資料開放(Open Data) 推動報告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行政院及部會資料開放情形</vt:lpstr>
      <vt:lpstr>部會申請資料下架情形</vt:lpstr>
      <vt:lpstr>地方政府資料開放情形</vt:lpstr>
      <vt:lpstr>PowerPoint 簡報</vt:lpstr>
      <vt:lpstr>善用工具 提升品質(1/3)</vt:lpstr>
      <vt:lpstr>白蘭地及水果釀造酒國產/進口變化</vt:lpstr>
      <vt:lpstr>善用工具 提升品質(3/3)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促進地方政府標竿學習</vt:lpstr>
      <vt:lpstr>PowerPoint 簡報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e政府服務平台營運中心</dc:title>
  <dc:creator>kikikoko</dc:creator>
  <cp:lastModifiedBy>莊盈志</cp:lastModifiedBy>
  <cp:revision>13048</cp:revision>
  <cp:lastPrinted>2015-01-15T03:24:46Z</cp:lastPrinted>
  <dcterms:created xsi:type="dcterms:W3CDTF">2004-09-06T05:51:23Z</dcterms:created>
  <dcterms:modified xsi:type="dcterms:W3CDTF">2015-05-04T03:23:56Z</dcterms:modified>
</cp:coreProperties>
</file>